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400" r:id="rId3"/>
    <p:sldId id="401" r:id="rId4"/>
    <p:sldId id="272" r:id="rId5"/>
    <p:sldId id="542" r:id="rId6"/>
    <p:sldId id="543" r:id="rId7"/>
    <p:sldId id="544" r:id="rId8"/>
    <p:sldId id="545" r:id="rId9"/>
    <p:sldId id="546" r:id="rId10"/>
    <p:sldId id="547" r:id="rId11"/>
    <p:sldId id="548" r:id="rId12"/>
    <p:sldId id="549" r:id="rId13"/>
    <p:sldId id="405" r:id="rId14"/>
    <p:sldId id="407" r:id="rId15"/>
    <p:sldId id="408" r:id="rId16"/>
    <p:sldId id="388" r:id="rId17"/>
    <p:sldId id="389" r:id="rId18"/>
    <p:sldId id="390" r:id="rId19"/>
    <p:sldId id="391" r:id="rId20"/>
    <p:sldId id="392" r:id="rId21"/>
    <p:sldId id="393" r:id="rId22"/>
    <p:sldId id="394" r:id="rId23"/>
    <p:sldId id="395" r:id="rId24"/>
    <p:sldId id="396" r:id="rId25"/>
    <p:sldId id="397" r:id="rId26"/>
    <p:sldId id="409" r:id="rId27"/>
    <p:sldId id="273" r:id="rId28"/>
    <p:sldId id="275" r:id="rId29"/>
    <p:sldId id="274" r:id="rId30"/>
    <p:sldId id="410" r:id="rId31"/>
    <p:sldId id="257" r:id="rId32"/>
    <p:sldId id="304" r:id="rId33"/>
    <p:sldId id="305" r:id="rId34"/>
  </p:sldIdLst>
  <p:sldSz cx="9144000" cy="6858000" type="screen4x3"/>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260" autoAdjust="0"/>
  </p:normalViewPr>
  <p:slideViewPr>
    <p:cSldViewPr>
      <p:cViewPr varScale="1">
        <p:scale>
          <a:sx n="77" d="100"/>
          <a:sy n="77" d="100"/>
        </p:scale>
        <p:origin x="690"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E84EAB-B8A1-4203-AE44-49D5B524B7C2}" type="datetimeFigureOut">
              <a:rPr lang="zh-CN" altLang="en-US" smtClean="0"/>
              <a:t>2022/9/12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294A67-83A8-4A91-9CE9-CA183CF7A07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先讲一下这次课的安排。</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4294A67-83A8-4A91-9CE9-CA183CF7A07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294A67-83A8-4A91-9CE9-CA183CF7A079}" type="slidenum">
              <a:rPr lang="zh-CN" altLang="en-US" smtClean="0"/>
              <a:t>32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集体主义</a:t>
            </a:r>
            <a:r>
              <a:rPr lang="en-US" altLang="zh-CN" dirty="0"/>
              <a:t>vs</a:t>
            </a:r>
            <a:r>
              <a:rPr lang="zh-CN" altLang="en-US" dirty="0"/>
              <a:t>个人主义。教育是为个人发展，还是为某种预定的目标服务？</a:t>
            </a:r>
          </a:p>
        </p:txBody>
      </p:sp>
      <p:sp>
        <p:nvSpPr>
          <p:cNvPr id="4" name="灯片编号占位符 3"/>
          <p:cNvSpPr>
            <a:spLocks noGrp="1"/>
          </p:cNvSpPr>
          <p:nvPr>
            <p:ph type="sldNum" sz="quarter" idx="10"/>
          </p:nvPr>
        </p:nvSpPr>
        <p:spPr/>
        <p:txBody>
          <a:bodyPr/>
          <a:lstStyle/>
          <a:p>
            <a:fld id="{D4294A67-83A8-4A91-9CE9-CA183CF7A079}" type="slidenum">
              <a:rPr lang="zh-CN" altLang="en-US" smtClean="0"/>
              <a:t>33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思想决定行动，行动决定习惯，习惯决定人生。</a:t>
            </a:r>
            <a:endParaRPr lang="en-US" altLang="zh-CN" dirty="0"/>
          </a:p>
          <a:p>
            <a:endParaRPr lang="en-US" altLang="zh-CN" dirty="0"/>
          </a:p>
          <a:p>
            <a:r>
              <a:rPr lang="zh-CN" altLang="en-US" dirty="0"/>
              <a:t>课程的目标：</a:t>
            </a:r>
          </a:p>
        </p:txBody>
      </p:sp>
      <p:sp>
        <p:nvSpPr>
          <p:cNvPr id="4" name="灯片编号占位符 3"/>
          <p:cNvSpPr>
            <a:spLocks noGrp="1"/>
          </p:cNvSpPr>
          <p:nvPr>
            <p:ph type="sldNum" sz="quarter" idx="5"/>
          </p:nvPr>
        </p:nvSpPr>
        <p:spPr/>
        <p:txBody>
          <a:bodyPr/>
          <a:lstStyle/>
          <a:p>
            <a:fld id="{D4294A67-83A8-4A91-9CE9-CA183CF7A079}"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我们今天从认知心理学的角度，来和大家讨论一下，什么是学习管理的有效过程和方法。</a:t>
            </a:r>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D4294A67-83A8-4A91-9CE9-CA183CF7A079}" type="slidenum">
              <a:rPr lang="zh-CN" altLang="en-US" smtClean="0"/>
              <a:t>5</a:t>
            </a:fld>
            <a:endParaRPr lang="zh-CN" altLang="en-US"/>
          </a:p>
        </p:txBody>
      </p:sp>
    </p:spTree>
    <p:extLst>
      <p:ext uri="{BB962C8B-B14F-4D97-AF65-F5344CB8AC3E}">
        <p14:creationId xmlns:p14="http://schemas.microsoft.com/office/powerpoint/2010/main" val="1209781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感觉记忆：感觉器官获得的信息存储，类似于相机镜头记录的所有信息。</a:t>
            </a:r>
            <a:endParaRPr lang="en-US" altLang="zh-CN" dirty="0"/>
          </a:p>
          <a:p>
            <a:r>
              <a:rPr lang="zh-CN" altLang="en-US" dirty="0"/>
              <a:t>工作记忆：被注意力关注的信息</a:t>
            </a:r>
          </a:p>
        </p:txBody>
      </p:sp>
      <p:sp>
        <p:nvSpPr>
          <p:cNvPr id="4" name="灯片编号占位符 3"/>
          <p:cNvSpPr>
            <a:spLocks noGrp="1"/>
          </p:cNvSpPr>
          <p:nvPr>
            <p:ph type="sldNum" sz="quarter" idx="5"/>
          </p:nvPr>
        </p:nvSpPr>
        <p:spPr/>
        <p:txBody>
          <a:bodyPr/>
          <a:lstStyle/>
          <a:p>
            <a:fld id="{D4294A67-83A8-4A91-9CE9-CA183CF7A079}" type="slidenum">
              <a:rPr lang="zh-CN" altLang="en-US" smtClean="0"/>
              <a:t>7</a:t>
            </a:fld>
            <a:endParaRPr lang="zh-CN" altLang="en-US"/>
          </a:p>
        </p:txBody>
      </p:sp>
    </p:spTree>
    <p:extLst>
      <p:ext uri="{BB962C8B-B14F-4D97-AF65-F5344CB8AC3E}">
        <p14:creationId xmlns:p14="http://schemas.microsoft.com/office/powerpoint/2010/main" val="3637426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所谓情节记忆，就是由我们经历形成的记忆。情节记忆是综合的，它包括场景、人物，我们自己的行动和观察到的他人的行动。这些经历就像视频一样会留在我们的记忆里。</a:t>
            </a:r>
            <a:endParaRPr lang="en-US" altLang="zh-CN" dirty="0"/>
          </a:p>
          <a:p>
            <a:endParaRPr lang="en-US" altLang="zh-CN" dirty="0"/>
          </a:p>
          <a:p>
            <a:r>
              <a:rPr lang="zh-CN" altLang="en-US" dirty="0"/>
              <a:t>这样的记忆有什么用呢？它能够帮助我们识别所处的情境，让我们能够快速决策。也就是形成了参与者的经验。</a:t>
            </a:r>
            <a:endParaRPr lang="en-US" altLang="zh-CN" dirty="0"/>
          </a:p>
          <a:p>
            <a:endParaRPr lang="en-US" altLang="zh-CN" dirty="0"/>
          </a:p>
          <a:p>
            <a:r>
              <a:rPr lang="zh-CN" altLang="en-US" dirty="0"/>
              <a:t>大家都熟悉的例子是打游戏。第一次打游戏，通常还没看清楚怪物，就被打死了。多打几次，就记住了怪物长什么样，在哪儿出现，有什么行为特征。这些记忆帮助你打赢怪物。</a:t>
            </a:r>
            <a:endParaRPr lang="en-US" altLang="zh-CN" dirty="0"/>
          </a:p>
          <a:p>
            <a:endParaRPr lang="en-US" altLang="zh-CN" dirty="0"/>
          </a:p>
          <a:p>
            <a:r>
              <a:rPr lang="zh-CN" altLang="en-US" dirty="0"/>
              <a:t>现实生活中</a:t>
            </a:r>
            <a:endParaRPr lang="en-US" altLang="zh-CN" dirty="0"/>
          </a:p>
          <a:p>
            <a:endParaRPr lang="en-US" altLang="zh-CN" dirty="0"/>
          </a:p>
          <a:p>
            <a:r>
              <a:rPr lang="zh-CN" altLang="en-US" dirty="0"/>
              <a:t>举一个例子，你第一次打游戏，</a:t>
            </a:r>
            <a:endParaRPr lang="en-US" altLang="zh-CN" dirty="0"/>
          </a:p>
          <a:p>
            <a:r>
              <a:rPr lang="zh-CN" altLang="en-US" dirty="0"/>
              <a:t>如何有用的情节记忆？</a:t>
            </a:r>
            <a:endParaRPr lang="en-US" altLang="zh-CN" dirty="0"/>
          </a:p>
          <a:p>
            <a:r>
              <a:rPr lang="zh-CN" altLang="en-US" dirty="0"/>
              <a:t>对情节进行反思，重新编辑情节过程，总结现象与现象之间的关系，特别是行动过程与结果之间的关系。通过反思和编辑之后的情节记忆，有助于个体在未来快速抓住类似情境中的机会，或者应对问题。</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视频中两位罗马帝国的将军，一位是安东尼，一位是屋大维。屋大维是凯撒大帝的侄子，后来的罗马帝国皇帝，他问安东尼：战况如何？安东尼说，</a:t>
            </a:r>
            <a:r>
              <a:rPr lang="en-US" altLang="zh-CN" dirty="0"/>
              <a:t>no idea</a:t>
            </a:r>
            <a:r>
              <a:rPr lang="zh-CN" altLang="en-US" dirty="0"/>
              <a:t>，不知道。然后说了一句著名的话：心存疑虑之时，必须坚决进攻！这一仗，安东尼大获全胜。</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4294A67-83A8-4A91-9CE9-CA183CF7A079}" type="slidenum">
              <a:rPr lang="zh-CN" altLang="en-US" smtClean="0"/>
              <a:t>8</a:t>
            </a:fld>
            <a:endParaRPr lang="zh-CN" altLang="en-US"/>
          </a:p>
        </p:txBody>
      </p:sp>
    </p:spTree>
    <p:extLst>
      <p:ext uri="{BB962C8B-B14F-4D97-AF65-F5344CB8AC3E}">
        <p14:creationId xmlns:p14="http://schemas.microsoft.com/office/powerpoint/2010/main" val="1622953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4294A67-83A8-4A91-9CE9-CA183CF7A079}" type="slidenum">
              <a:rPr lang="zh-CN" altLang="en-US" smtClean="0"/>
              <a:t>9</a:t>
            </a:fld>
            <a:endParaRPr lang="zh-CN" altLang="en-US"/>
          </a:p>
        </p:txBody>
      </p:sp>
    </p:spTree>
    <p:extLst>
      <p:ext uri="{BB962C8B-B14F-4D97-AF65-F5344CB8AC3E}">
        <p14:creationId xmlns:p14="http://schemas.microsoft.com/office/powerpoint/2010/main" val="51479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每次课两个小组汇报，一个小组讲案例</a:t>
            </a:r>
            <a:r>
              <a:rPr lang="en-US" altLang="zh-CN" dirty="0"/>
              <a:t>ppt</a:t>
            </a:r>
            <a:r>
              <a:rPr lang="zh-CN" altLang="en-US" dirty="0"/>
              <a:t>，一个小组讲论文翻译</a:t>
            </a:r>
            <a:r>
              <a:rPr lang="en-US" altLang="zh-CN" dirty="0"/>
              <a:t>ppt</a:t>
            </a:r>
            <a:r>
              <a:rPr lang="zh-CN" altLang="en-US" dirty="0"/>
              <a:t>。</a:t>
            </a:r>
          </a:p>
          <a:p>
            <a:endParaRPr lang="zh-CN" altLang="en-US" dirty="0"/>
          </a:p>
          <a:p>
            <a:r>
              <a:rPr lang="zh-CN" altLang="en-US" dirty="0"/>
              <a:t>工程硕士同学：编写和介绍自己企业的案例。</a:t>
            </a:r>
          </a:p>
        </p:txBody>
      </p:sp>
      <p:sp>
        <p:nvSpPr>
          <p:cNvPr id="4" name="灯片编号占位符 3"/>
          <p:cNvSpPr>
            <a:spLocks noGrp="1"/>
          </p:cNvSpPr>
          <p:nvPr>
            <p:ph type="sldNum" sz="quarter" idx="5"/>
          </p:nvPr>
        </p:nvSpPr>
        <p:spPr/>
        <p:txBody>
          <a:bodyPr/>
          <a:lstStyle/>
          <a:p>
            <a:fld id="{D4294A67-83A8-4A91-9CE9-CA183CF7A079}" type="slidenum">
              <a:rPr lang="zh-CN" altLang="en-US" smtClean="0"/>
              <a:t>27</a:t>
            </a:fld>
            <a:endParaRPr lang="zh-CN" altLang="en-US"/>
          </a:p>
        </p:txBody>
      </p:sp>
    </p:spTree>
    <p:extLst>
      <p:ext uri="{BB962C8B-B14F-4D97-AF65-F5344CB8AC3E}">
        <p14:creationId xmlns:p14="http://schemas.microsoft.com/office/powerpoint/2010/main" val="4095492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三人组成一个小组，小组名单在第二次课前由班长确定公布。每一个小组成员分别负责案例分析、论文翻译和小论文写作（内容与翻译论文相关）。第二次课开始，每次课两个小组汇报案例或者英文论文翻译内容，案例来源：管理的历史与现状。英文论文：老师提供。</a:t>
            </a:r>
            <a:br>
              <a:rPr lang="zh-CN" altLang="en-US" dirty="0"/>
            </a:br>
            <a:r>
              <a:rPr lang="en-US" altLang="zh-CN" dirty="0"/>
              <a:t>• </a:t>
            </a:r>
            <a:r>
              <a:rPr lang="zh-CN" altLang="en-US" dirty="0"/>
              <a:t>平时成绩评定：</a:t>
            </a:r>
            <a:r>
              <a:rPr lang="en-US" altLang="zh-CN" dirty="0"/>
              <a:t>presentation</a:t>
            </a:r>
            <a:r>
              <a:rPr lang="zh-CN" altLang="en-US" dirty="0"/>
              <a:t>成绩（</a:t>
            </a:r>
            <a:r>
              <a:rPr lang="en-US" altLang="zh-CN" dirty="0"/>
              <a:t>40%</a:t>
            </a:r>
            <a:r>
              <a:rPr lang="zh-CN" altLang="en-US" dirty="0"/>
              <a:t>）</a:t>
            </a:r>
            <a:r>
              <a:rPr lang="en-US" altLang="zh-CN" dirty="0"/>
              <a:t>+</a:t>
            </a:r>
            <a:r>
              <a:rPr lang="zh-CN" altLang="en-US" dirty="0"/>
              <a:t>报告成绩（</a:t>
            </a:r>
            <a:r>
              <a:rPr lang="en-US" altLang="zh-CN" dirty="0"/>
              <a:t>60%</a:t>
            </a:r>
            <a:r>
              <a:rPr lang="zh-CN" altLang="en-US" dirty="0"/>
              <a:t>）。</a:t>
            </a:r>
            <a:r>
              <a:rPr lang="en-US" altLang="zh-CN" dirty="0"/>
              <a:t>Presentation</a:t>
            </a:r>
            <a:r>
              <a:rPr lang="zh-CN" altLang="en-US" dirty="0"/>
              <a:t>的成绩等于小组汇报的平均成绩，作业成绩为每位同学提交的报告成绩。每一个同学完成一份报告，报告是</a:t>
            </a:r>
            <a:r>
              <a:rPr lang="en-US" altLang="zh-CN" dirty="0"/>
              <a:t>3</a:t>
            </a:r>
            <a:r>
              <a:rPr lang="zh-CN" altLang="en-US" dirty="0"/>
              <a:t>个内容之一：</a:t>
            </a:r>
            <a:r>
              <a:rPr lang="en-US" altLang="zh-CN" dirty="0"/>
              <a:t>1</a:t>
            </a:r>
            <a:r>
              <a:rPr lang="zh-CN" altLang="en-US" dirty="0"/>
              <a:t>，论文翻译；</a:t>
            </a:r>
            <a:r>
              <a:rPr lang="en-US" altLang="zh-CN" dirty="0"/>
              <a:t>2</a:t>
            </a:r>
            <a:r>
              <a:rPr lang="zh-CN" altLang="en-US" dirty="0"/>
              <a:t>，案例分析（</a:t>
            </a:r>
            <a:r>
              <a:rPr lang="en-US" altLang="zh-CN" dirty="0"/>
              <a:t>4000</a:t>
            </a:r>
            <a:r>
              <a:rPr lang="zh-CN" altLang="en-US" dirty="0"/>
              <a:t>字）；</a:t>
            </a:r>
            <a:r>
              <a:rPr lang="en-US" altLang="zh-CN" dirty="0"/>
              <a:t>3</a:t>
            </a:r>
            <a:r>
              <a:rPr lang="zh-CN" altLang="en-US" dirty="0"/>
              <a:t>，小论文一篇（</a:t>
            </a:r>
            <a:r>
              <a:rPr lang="en-US" altLang="zh-CN" dirty="0"/>
              <a:t>4000</a:t>
            </a:r>
            <a:r>
              <a:rPr lang="zh-CN" altLang="en-US" dirty="0"/>
              <a:t>字）</a:t>
            </a:r>
            <a:br>
              <a:rPr lang="zh-CN" altLang="en-US" dirty="0"/>
            </a:br>
            <a:r>
              <a:rPr lang="en-US" altLang="zh-CN" dirty="0"/>
              <a:t>• </a:t>
            </a:r>
            <a:r>
              <a:rPr lang="zh-CN" altLang="en-US" dirty="0"/>
              <a:t>汇报顺序：案例从</a:t>
            </a:r>
            <a:r>
              <a:rPr lang="en-US" altLang="zh-CN" dirty="0"/>
              <a:t>1</a:t>
            </a:r>
            <a:r>
              <a:rPr lang="zh-CN" altLang="en-US" dirty="0"/>
              <a:t>组到最后</a:t>
            </a:r>
            <a:r>
              <a:rPr lang="en-US" altLang="zh-CN" dirty="0"/>
              <a:t>1</a:t>
            </a:r>
            <a:r>
              <a:rPr lang="zh-CN" altLang="en-US" dirty="0"/>
              <a:t>组；论文翻译从最后一组到第一组。</a:t>
            </a:r>
          </a:p>
          <a:p>
            <a:endParaRPr lang="zh-CN" altLang="en-US" dirty="0"/>
          </a:p>
          <a:p>
            <a:r>
              <a:rPr lang="zh-CN" altLang="en-US" dirty="0"/>
              <a:t>工程管理同学：每位同学写一个自己企业的案例，</a:t>
            </a:r>
            <a:r>
              <a:rPr lang="en-US" altLang="zh-CN" dirty="0"/>
              <a:t>5-6</a:t>
            </a:r>
            <a:r>
              <a:rPr lang="zh-CN" altLang="en-US" dirty="0"/>
              <a:t>千字，提出问题。</a:t>
            </a:r>
          </a:p>
        </p:txBody>
      </p:sp>
      <p:sp>
        <p:nvSpPr>
          <p:cNvPr id="4" name="灯片编号占位符 3"/>
          <p:cNvSpPr>
            <a:spLocks noGrp="1"/>
          </p:cNvSpPr>
          <p:nvPr>
            <p:ph type="sldNum" sz="quarter" idx="5"/>
          </p:nvPr>
        </p:nvSpPr>
        <p:spPr/>
        <p:txBody>
          <a:bodyPr/>
          <a:lstStyle/>
          <a:p>
            <a:fld id="{D4294A67-83A8-4A91-9CE9-CA183CF7A079}" type="slidenum">
              <a:rPr lang="zh-CN" altLang="en-US" smtClean="0"/>
              <a:t>29</a:t>
            </a:fld>
            <a:endParaRPr lang="zh-CN" altLang="en-US"/>
          </a:p>
        </p:txBody>
      </p:sp>
    </p:spTree>
    <p:extLst>
      <p:ext uri="{BB962C8B-B14F-4D97-AF65-F5344CB8AC3E}">
        <p14:creationId xmlns:p14="http://schemas.microsoft.com/office/powerpoint/2010/main" val="294426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研究生的培养目标：</a:t>
            </a:r>
            <a:r>
              <a:rPr lang="en-US" altLang="zh-CN" dirty="0"/>
              <a:t>1</a:t>
            </a:r>
            <a:r>
              <a:rPr lang="zh-CN" altLang="en-US" dirty="0"/>
              <a:t>，独立的思考能力；</a:t>
            </a:r>
            <a:r>
              <a:rPr lang="en-US" altLang="zh-CN" dirty="0"/>
              <a:t>2</a:t>
            </a:r>
            <a:r>
              <a:rPr lang="zh-CN" altLang="en-US" dirty="0"/>
              <a:t>，从现象中抽象出假设的能力；</a:t>
            </a:r>
            <a:r>
              <a:rPr lang="en-US" altLang="zh-CN" dirty="0"/>
              <a:t>3</a:t>
            </a:r>
            <a:r>
              <a:rPr lang="zh-CN" altLang="en-US" dirty="0"/>
              <a:t>，设计方案、搜集数据，检验假设的能力；</a:t>
            </a:r>
            <a:r>
              <a:rPr lang="en-US" altLang="zh-CN" dirty="0"/>
              <a:t>4</a:t>
            </a:r>
            <a:r>
              <a:rPr lang="zh-CN" altLang="en-US" dirty="0"/>
              <a:t>，应用理论，设计具体实施方案的能力。</a:t>
            </a:r>
            <a:endParaRPr lang="en-US" altLang="zh-CN" dirty="0"/>
          </a:p>
          <a:p>
            <a:endParaRPr lang="en-US" altLang="zh-CN" dirty="0"/>
          </a:p>
          <a:p>
            <a:r>
              <a:rPr lang="zh-CN" altLang="en-US" dirty="0"/>
              <a:t>上当是什么意思？不能做出对自己的最优选择，而是做出了有利于其他人的选择。</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4294A67-83A8-4A91-9CE9-CA183CF7A079}" type="slidenum">
              <a:rPr lang="zh-CN" altLang="en-US" smtClean="0"/>
              <a:t>31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F781AFF-CA88-4F4F-A3EB-076001CFFDA6}" type="datetimeFigureOut">
              <a:rPr lang="zh-CN" altLang="en-US" smtClean="0"/>
              <a:t>2022/9/12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937382-E4B8-43AC-8ED5-0F6546F3E5B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781AFF-CA88-4F4F-A3EB-076001CFFDA6}" type="datetimeFigureOut">
              <a:rPr lang="zh-CN" altLang="en-US" smtClean="0"/>
              <a:t>2022/9/12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937382-E4B8-43AC-8ED5-0F6546F3E5B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781AFF-CA88-4F4F-A3EB-076001CFFDA6}" type="datetimeFigureOut">
              <a:rPr lang="zh-CN" altLang="en-US" smtClean="0"/>
              <a:t>2022/9/12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937382-E4B8-43AC-8ED5-0F6546F3E5B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781AFF-CA88-4F4F-A3EB-076001CFFDA6}" type="datetimeFigureOut">
              <a:rPr lang="zh-CN" altLang="en-US" smtClean="0"/>
              <a:t>2022/9/12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937382-E4B8-43AC-8ED5-0F6546F3E5B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F781AFF-CA88-4F4F-A3EB-076001CFFDA6}" type="datetimeFigureOut">
              <a:rPr lang="zh-CN" altLang="en-US" smtClean="0"/>
              <a:t>2022/9/12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937382-E4B8-43AC-8ED5-0F6546F3E5B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F781AFF-CA88-4F4F-A3EB-076001CFFDA6}" type="datetimeFigureOut">
              <a:rPr lang="zh-CN" altLang="en-US" smtClean="0"/>
              <a:t>2022/9/12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937382-E4B8-43AC-8ED5-0F6546F3E5B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F781AFF-CA88-4F4F-A3EB-076001CFFDA6}" type="datetimeFigureOut">
              <a:rPr lang="zh-CN" altLang="en-US" smtClean="0"/>
              <a:t>2022/9/12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1937382-E4B8-43AC-8ED5-0F6546F3E5B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F781AFF-CA88-4F4F-A3EB-076001CFFDA6}" type="datetimeFigureOut">
              <a:rPr lang="zh-CN" altLang="en-US" smtClean="0"/>
              <a:t>2022/9/12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1937382-E4B8-43AC-8ED5-0F6546F3E5B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F781AFF-CA88-4F4F-A3EB-076001CFFDA6}" type="datetimeFigureOut">
              <a:rPr lang="zh-CN" altLang="en-US" smtClean="0"/>
              <a:t>2022/9/12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1937382-E4B8-43AC-8ED5-0F6546F3E5B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F781AFF-CA88-4F4F-A3EB-076001CFFDA6}" type="datetimeFigureOut">
              <a:rPr lang="zh-CN" altLang="en-US" smtClean="0"/>
              <a:t>2022/9/12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937382-E4B8-43AC-8ED5-0F6546F3E5B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F781AFF-CA88-4F4F-A3EB-076001CFFDA6}" type="datetimeFigureOut">
              <a:rPr lang="zh-CN" altLang="en-US" smtClean="0"/>
              <a:t>2022/9/12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937382-E4B8-43AC-8ED5-0F6546F3E5B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781AFF-CA88-4F4F-A3EB-076001CFFDA6}" type="datetimeFigureOut">
              <a:rPr lang="zh-CN" altLang="en-US" smtClean="0"/>
              <a:t>2022/9/12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37382-E4B8-43AC-8ED5-0F6546F3E5B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hitao@cqupt.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zh.wikiquote.org/wiki/%E6%95%99%E8%82%B2"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管理学：概述</a:t>
            </a:r>
          </a:p>
        </p:txBody>
      </p:sp>
      <p:sp>
        <p:nvSpPr>
          <p:cNvPr id="3" name="副标题 2"/>
          <p:cNvSpPr>
            <a:spLocks noGrp="1"/>
          </p:cNvSpPr>
          <p:nvPr>
            <p:ph type="subTitle" idx="1"/>
          </p:nvPr>
        </p:nvSpPr>
        <p:spPr/>
        <p:txBody>
          <a:bodyPr/>
          <a:lstStyle/>
          <a:p>
            <a:r>
              <a:rPr lang="zh-CN" altLang="en-US" dirty="0"/>
              <a:t>施涛  </a:t>
            </a:r>
            <a:r>
              <a:rPr lang="en-US" altLang="zh-CN" dirty="0"/>
              <a:t>18908351011</a:t>
            </a:r>
          </a:p>
          <a:p>
            <a:r>
              <a:rPr lang="en-US" altLang="zh-CN" dirty="0">
                <a:hlinkClick r:id="rId3"/>
              </a:rPr>
              <a:t>shitao@cqupt.edu.cn</a:t>
            </a:r>
            <a:endParaRPr lang="en-US" altLang="zh-CN" dirty="0"/>
          </a:p>
          <a:p>
            <a:r>
              <a:rPr lang="en-US" altLang="zh-CN" dirty="0"/>
              <a:t>422109684</a:t>
            </a:r>
          </a:p>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A15CCF-6CA2-4D5C-B27D-84B5B894CA79}"/>
              </a:ext>
            </a:extLst>
          </p:cNvPr>
          <p:cNvSpPr>
            <a:spLocks noGrp="1"/>
          </p:cNvSpPr>
          <p:nvPr>
            <p:ph type="title"/>
          </p:nvPr>
        </p:nvSpPr>
        <p:spPr/>
        <p:txBody>
          <a:bodyPr/>
          <a:lstStyle/>
          <a:p>
            <a:r>
              <a:rPr lang="en-US" altLang="zh-CN" dirty="0"/>
              <a:t>3 </a:t>
            </a:r>
            <a:r>
              <a:rPr lang="zh-CN" altLang="en-US" dirty="0"/>
              <a:t>语义记忆</a:t>
            </a:r>
          </a:p>
        </p:txBody>
      </p:sp>
      <p:sp>
        <p:nvSpPr>
          <p:cNvPr id="3" name="内容占位符 2">
            <a:extLst>
              <a:ext uri="{FF2B5EF4-FFF2-40B4-BE49-F238E27FC236}">
                <a16:creationId xmlns:a16="http://schemas.microsoft.com/office/drawing/2014/main" id="{51C67897-7387-4A07-A0E3-465C489817D6}"/>
              </a:ext>
            </a:extLst>
          </p:cNvPr>
          <p:cNvSpPr>
            <a:spLocks noGrp="1"/>
          </p:cNvSpPr>
          <p:nvPr>
            <p:ph idx="1"/>
          </p:nvPr>
        </p:nvSpPr>
        <p:spPr/>
        <p:txBody>
          <a:bodyPr>
            <a:normAutofit fontScale="85000" lnSpcReduction="20000"/>
          </a:bodyPr>
          <a:lstStyle/>
          <a:p>
            <a:pPr>
              <a:lnSpc>
                <a:spcPct val="160000"/>
              </a:lnSpc>
            </a:pPr>
            <a:r>
              <a:rPr lang="zh-CN" altLang="en-US" dirty="0"/>
              <a:t>以语言方式存在</a:t>
            </a:r>
            <a:endParaRPr lang="en-US" altLang="zh-CN" dirty="0"/>
          </a:p>
          <a:p>
            <a:pPr>
              <a:lnSpc>
                <a:spcPct val="160000"/>
              </a:lnSpc>
            </a:pPr>
            <a:r>
              <a:rPr lang="zh-CN" altLang="en-US" dirty="0"/>
              <a:t>存储一般知识</a:t>
            </a:r>
            <a:endParaRPr lang="en-US" altLang="zh-CN" dirty="0"/>
          </a:p>
          <a:p>
            <a:pPr>
              <a:lnSpc>
                <a:spcPct val="160000"/>
              </a:lnSpc>
            </a:pPr>
            <a:r>
              <a:rPr lang="zh-CN" altLang="en-US" dirty="0"/>
              <a:t>便于高效检索</a:t>
            </a:r>
            <a:endParaRPr lang="en-US" altLang="zh-CN" dirty="0"/>
          </a:p>
          <a:p>
            <a:pPr>
              <a:lnSpc>
                <a:spcPct val="160000"/>
              </a:lnSpc>
            </a:pPr>
            <a:r>
              <a:rPr lang="zh-CN" altLang="en-US" dirty="0"/>
              <a:t>部分语义记忆与情节记忆、程序性记忆有紧密联结。</a:t>
            </a:r>
            <a:endParaRPr lang="en-US" altLang="zh-CN" dirty="0"/>
          </a:p>
          <a:p>
            <a:pPr>
              <a:lnSpc>
                <a:spcPct val="160000"/>
              </a:lnSpc>
            </a:pPr>
            <a:r>
              <a:rPr lang="zh-CN" altLang="en-US" dirty="0"/>
              <a:t>人类能够为情节记忆创造语义记忆，通过语言沟通，群体能够形成语义与情境因素、行动之间的一致映射关系，为通过语言交流产生协作奠定基础。</a:t>
            </a:r>
          </a:p>
        </p:txBody>
      </p:sp>
    </p:spTree>
    <p:extLst>
      <p:ext uri="{BB962C8B-B14F-4D97-AF65-F5344CB8AC3E}">
        <p14:creationId xmlns:p14="http://schemas.microsoft.com/office/powerpoint/2010/main" val="216800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EDCE0A-AA12-4A7C-9646-33B199F432F2}"/>
              </a:ext>
            </a:extLst>
          </p:cNvPr>
          <p:cNvSpPr>
            <a:spLocks noGrp="1"/>
          </p:cNvSpPr>
          <p:nvPr>
            <p:ph type="title"/>
          </p:nvPr>
        </p:nvSpPr>
        <p:spPr/>
        <p:txBody>
          <a:bodyPr/>
          <a:lstStyle/>
          <a:p>
            <a:r>
              <a:rPr lang="zh-CN" altLang="en-US" dirty="0"/>
              <a:t>记忆之间的相互关系</a:t>
            </a:r>
          </a:p>
        </p:txBody>
      </p:sp>
      <p:sp>
        <p:nvSpPr>
          <p:cNvPr id="4" name="椭圆 3">
            <a:extLst>
              <a:ext uri="{FF2B5EF4-FFF2-40B4-BE49-F238E27FC236}">
                <a16:creationId xmlns:a16="http://schemas.microsoft.com/office/drawing/2014/main" id="{2CBEBB29-4A51-4F2E-9A9F-D1F2EBB71AB7}"/>
              </a:ext>
            </a:extLst>
          </p:cNvPr>
          <p:cNvSpPr/>
          <p:nvPr/>
        </p:nvSpPr>
        <p:spPr>
          <a:xfrm>
            <a:off x="2954702" y="1552600"/>
            <a:ext cx="2664296" cy="15121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00B050"/>
                </a:solidFill>
              </a:rPr>
              <a:t>语义记忆</a:t>
            </a:r>
            <a:endParaRPr lang="en-US" altLang="zh-CN" sz="2800" b="1" dirty="0">
              <a:solidFill>
                <a:srgbClr val="00B050"/>
              </a:solidFill>
            </a:endParaRPr>
          </a:p>
          <a:p>
            <a:pPr algn="ctr"/>
            <a:r>
              <a:rPr lang="zh-CN" altLang="en-US" b="1" dirty="0">
                <a:solidFill>
                  <a:srgbClr val="00B050"/>
                </a:solidFill>
              </a:rPr>
              <a:t>以语言为基础的记忆</a:t>
            </a:r>
          </a:p>
        </p:txBody>
      </p:sp>
      <p:sp>
        <p:nvSpPr>
          <p:cNvPr id="5" name="椭圆 4">
            <a:extLst>
              <a:ext uri="{FF2B5EF4-FFF2-40B4-BE49-F238E27FC236}">
                <a16:creationId xmlns:a16="http://schemas.microsoft.com/office/drawing/2014/main" id="{CA91F003-B633-44CB-8B3D-262E74745D85}"/>
              </a:ext>
            </a:extLst>
          </p:cNvPr>
          <p:cNvSpPr/>
          <p:nvPr/>
        </p:nvSpPr>
        <p:spPr>
          <a:xfrm>
            <a:off x="662633" y="3912480"/>
            <a:ext cx="2916324" cy="19274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情节记忆</a:t>
            </a:r>
            <a:endParaRPr lang="en-US" altLang="zh-CN" sz="2800" b="1" dirty="0">
              <a:solidFill>
                <a:schemeClr val="tx1"/>
              </a:solidFill>
            </a:endParaRPr>
          </a:p>
          <a:p>
            <a:pPr algn="ctr"/>
            <a:r>
              <a:rPr lang="zh-CN" altLang="en-US" b="1" dirty="0">
                <a:solidFill>
                  <a:schemeClr val="tx1"/>
                </a:solidFill>
              </a:rPr>
              <a:t>视觉</a:t>
            </a:r>
            <a:r>
              <a:rPr lang="en-US" altLang="zh-CN" b="1" dirty="0">
                <a:solidFill>
                  <a:schemeClr val="tx1"/>
                </a:solidFill>
              </a:rPr>
              <a:t>+</a:t>
            </a:r>
            <a:r>
              <a:rPr lang="zh-CN" altLang="en-US" b="1" dirty="0">
                <a:solidFill>
                  <a:schemeClr val="tx1"/>
                </a:solidFill>
              </a:rPr>
              <a:t>听觉</a:t>
            </a:r>
            <a:r>
              <a:rPr lang="en-US" altLang="zh-CN" b="1" dirty="0">
                <a:solidFill>
                  <a:schemeClr val="tx1"/>
                </a:solidFill>
              </a:rPr>
              <a:t>+</a:t>
            </a:r>
            <a:r>
              <a:rPr lang="zh-CN" altLang="en-US" b="1" dirty="0">
                <a:solidFill>
                  <a:schemeClr val="tx1"/>
                </a:solidFill>
              </a:rPr>
              <a:t>其他感知形成的记忆</a:t>
            </a:r>
          </a:p>
        </p:txBody>
      </p:sp>
      <p:sp>
        <p:nvSpPr>
          <p:cNvPr id="6" name="椭圆 5">
            <a:extLst>
              <a:ext uri="{FF2B5EF4-FFF2-40B4-BE49-F238E27FC236}">
                <a16:creationId xmlns:a16="http://schemas.microsoft.com/office/drawing/2014/main" id="{5F0C1E49-1F50-439F-BEE7-A814F9531D26}"/>
              </a:ext>
            </a:extLst>
          </p:cNvPr>
          <p:cNvSpPr/>
          <p:nvPr/>
        </p:nvSpPr>
        <p:spPr>
          <a:xfrm>
            <a:off x="4716016" y="3943536"/>
            <a:ext cx="2916324" cy="1796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70C0"/>
                </a:solidFill>
              </a:rPr>
              <a:t>程序性记忆</a:t>
            </a:r>
            <a:endParaRPr lang="en-US" altLang="zh-CN" sz="2400" b="1" dirty="0">
              <a:solidFill>
                <a:srgbClr val="0070C0"/>
              </a:solidFill>
            </a:endParaRPr>
          </a:p>
          <a:p>
            <a:pPr algn="ctr"/>
            <a:r>
              <a:rPr lang="zh-CN" altLang="en-US" b="1" dirty="0">
                <a:solidFill>
                  <a:srgbClr val="0070C0"/>
                </a:solidFill>
              </a:rPr>
              <a:t>通过反复练习形成的行动序列记忆</a:t>
            </a:r>
          </a:p>
        </p:txBody>
      </p:sp>
      <p:cxnSp>
        <p:nvCxnSpPr>
          <p:cNvPr id="8" name="直接箭头连接符 7">
            <a:extLst>
              <a:ext uri="{FF2B5EF4-FFF2-40B4-BE49-F238E27FC236}">
                <a16:creationId xmlns:a16="http://schemas.microsoft.com/office/drawing/2014/main" id="{26A220F2-AC51-4E18-ABF7-7519615E2B2E}"/>
              </a:ext>
            </a:extLst>
          </p:cNvPr>
          <p:cNvCxnSpPr>
            <a:stCxn id="4" idx="3"/>
            <a:endCxn id="5" idx="0"/>
          </p:cNvCxnSpPr>
          <p:nvPr/>
        </p:nvCxnSpPr>
        <p:spPr>
          <a:xfrm flipH="1">
            <a:off x="2120795" y="2843316"/>
            <a:ext cx="1224084" cy="106916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8BB91C4-2C77-47D6-A621-EF06241DF02C}"/>
              </a:ext>
            </a:extLst>
          </p:cNvPr>
          <p:cNvCxnSpPr>
            <a:stCxn id="4" idx="5"/>
            <a:endCxn id="6" idx="0"/>
          </p:cNvCxnSpPr>
          <p:nvPr/>
        </p:nvCxnSpPr>
        <p:spPr>
          <a:xfrm>
            <a:off x="5228821" y="2843316"/>
            <a:ext cx="945357" cy="110022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61F362F-30C3-476D-93AE-05707DB7F583}"/>
              </a:ext>
            </a:extLst>
          </p:cNvPr>
          <p:cNvCxnSpPr>
            <a:stCxn id="5" idx="6"/>
            <a:endCxn id="6" idx="2"/>
          </p:cNvCxnSpPr>
          <p:nvPr/>
        </p:nvCxnSpPr>
        <p:spPr>
          <a:xfrm flipV="1">
            <a:off x="3578957" y="4841540"/>
            <a:ext cx="1137059" cy="3466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044B3DEC-0673-4C34-840A-3593F050A472}"/>
              </a:ext>
            </a:extLst>
          </p:cNvPr>
          <p:cNvSpPr txBox="1"/>
          <p:nvPr/>
        </p:nvSpPr>
        <p:spPr>
          <a:xfrm>
            <a:off x="3488305" y="3418454"/>
            <a:ext cx="1371137" cy="646331"/>
          </a:xfrm>
          <a:prstGeom prst="rect">
            <a:avLst/>
          </a:prstGeom>
          <a:noFill/>
        </p:spPr>
        <p:txBody>
          <a:bodyPr wrap="square" rtlCol="0">
            <a:spAutoFit/>
          </a:bodyPr>
          <a:lstStyle/>
          <a:p>
            <a:r>
              <a:rPr lang="zh-CN" altLang="en-US" b="1" dirty="0"/>
              <a:t>平衡的实干家和领导者</a:t>
            </a:r>
          </a:p>
        </p:txBody>
      </p:sp>
    </p:spTree>
    <p:extLst>
      <p:ext uri="{BB962C8B-B14F-4D97-AF65-F5344CB8AC3E}">
        <p14:creationId xmlns:p14="http://schemas.microsoft.com/office/powerpoint/2010/main" val="1496426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807391-952B-4CC4-84A1-19CC0CF8DBF8}"/>
              </a:ext>
            </a:extLst>
          </p:cNvPr>
          <p:cNvSpPr>
            <a:spLocks noGrp="1"/>
          </p:cNvSpPr>
          <p:nvPr>
            <p:ph type="title"/>
          </p:nvPr>
        </p:nvSpPr>
        <p:spPr/>
        <p:txBody>
          <a:bodyPr/>
          <a:lstStyle/>
          <a:p>
            <a:r>
              <a:rPr lang="zh-CN" altLang="en-US" dirty="0"/>
              <a:t>不平衡的教育形成的个人</a:t>
            </a:r>
          </a:p>
        </p:txBody>
      </p:sp>
      <p:grpSp>
        <p:nvGrpSpPr>
          <p:cNvPr id="90" name="组合 89">
            <a:extLst>
              <a:ext uri="{FF2B5EF4-FFF2-40B4-BE49-F238E27FC236}">
                <a16:creationId xmlns:a16="http://schemas.microsoft.com/office/drawing/2014/main" id="{752348EA-1A91-4A65-B589-2CBB1C8D8F5C}"/>
              </a:ext>
            </a:extLst>
          </p:cNvPr>
          <p:cNvGrpSpPr/>
          <p:nvPr/>
        </p:nvGrpSpPr>
        <p:grpSpPr>
          <a:xfrm>
            <a:off x="1" y="1488976"/>
            <a:ext cx="4531314" cy="4095280"/>
            <a:chOff x="1" y="1488976"/>
            <a:chExt cx="4531314" cy="4095280"/>
          </a:xfrm>
        </p:grpSpPr>
        <p:sp>
          <p:nvSpPr>
            <p:cNvPr id="4" name="椭圆 3">
              <a:extLst>
                <a:ext uri="{FF2B5EF4-FFF2-40B4-BE49-F238E27FC236}">
                  <a16:creationId xmlns:a16="http://schemas.microsoft.com/office/drawing/2014/main" id="{EEF4B678-6F31-4CEF-BC4D-48227323AE62}"/>
                </a:ext>
              </a:extLst>
            </p:cNvPr>
            <p:cNvSpPr/>
            <p:nvPr/>
          </p:nvSpPr>
          <p:spPr>
            <a:xfrm>
              <a:off x="1" y="1488976"/>
              <a:ext cx="4531314" cy="1940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00B050"/>
                  </a:solidFill>
                </a:rPr>
                <a:t>语义记忆</a:t>
              </a:r>
              <a:endParaRPr lang="en-US" altLang="zh-CN" sz="2800" b="1" dirty="0">
                <a:solidFill>
                  <a:srgbClr val="00B050"/>
                </a:solidFill>
              </a:endParaRPr>
            </a:p>
            <a:p>
              <a:pPr algn="ctr"/>
              <a:r>
                <a:rPr lang="zh-CN" altLang="en-US" b="1" dirty="0">
                  <a:solidFill>
                    <a:srgbClr val="00B050"/>
                  </a:solidFill>
                </a:rPr>
                <a:t>以语言为基础的记忆</a:t>
              </a:r>
            </a:p>
          </p:txBody>
        </p:sp>
        <p:sp>
          <p:nvSpPr>
            <p:cNvPr id="5" name="椭圆 4">
              <a:extLst>
                <a:ext uri="{FF2B5EF4-FFF2-40B4-BE49-F238E27FC236}">
                  <a16:creationId xmlns:a16="http://schemas.microsoft.com/office/drawing/2014/main" id="{4D55B762-8B97-4107-9662-295E6B92E670}"/>
                </a:ext>
              </a:extLst>
            </p:cNvPr>
            <p:cNvSpPr/>
            <p:nvPr/>
          </p:nvSpPr>
          <p:spPr>
            <a:xfrm>
              <a:off x="1031134" y="4859128"/>
              <a:ext cx="902982" cy="725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情节记忆</a:t>
              </a:r>
              <a:endParaRPr lang="en-US" altLang="zh-CN" sz="1600" b="1" dirty="0">
                <a:solidFill>
                  <a:schemeClr val="tx1"/>
                </a:solidFill>
              </a:endParaRPr>
            </a:p>
          </p:txBody>
        </p:sp>
        <p:sp>
          <p:nvSpPr>
            <p:cNvPr id="6" name="椭圆 5">
              <a:extLst>
                <a:ext uri="{FF2B5EF4-FFF2-40B4-BE49-F238E27FC236}">
                  <a16:creationId xmlns:a16="http://schemas.microsoft.com/office/drawing/2014/main" id="{2AB82D5D-FD69-4507-8573-43CA883476B0}"/>
                </a:ext>
              </a:extLst>
            </p:cNvPr>
            <p:cNvSpPr/>
            <p:nvPr/>
          </p:nvSpPr>
          <p:spPr>
            <a:xfrm>
              <a:off x="2136077" y="4846352"/>
              <a:ext cx="902982" cy="7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0070C0"/>
                  </a:solidFill>
                </a:rPr>
                <a:t>程序性记忆</a:t>
              </a:r>
              <a:endParaRPr lang="en-US" altLang="zh-CN" sz="1600" b="1" dirty="0">
                <a:solidFill>
                  <a:srgbClr val="0070C0"/>
                </a:solidFill>
              </a:endParaRPr>
            </a:p>
          </p:txBody>
        </p:sp>
        <p:cxnSp>
          <p:nvCxnSpPr>
            <p:cNvPr id="7" name="直接箭头连接符 6">
              <a:extLst>
                <a:ext uri="{FF2B5EF4-FFF2-40B4-BE49-F238E27FC236}">
                  <a16:creationId xmlns:a16="http://schemas.microsoft.com/office/drawing/2014/main" id="{79C7A9B4-C775-4C08-AA37-A00DD5D63F58}"/>
                </a:ext>
              </a:extLst>
            </p:cNvPr>
            <p:cNvCxnSpPr>
              <a:cxnSpLocks/>
              <a:stCxn id="4" idx="3"/>
              <a:endCxn id="5" idx="0"/>
            </p:cNvCxnSpPr>
            <p:nvPr/>
          </p:nvCxnSpPr>
          <p:spPr>
            <a:xfrm>
              <a:off x="663597" y="3144890"/>
              <a:ext cx="819028" cy="171423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92FCD0E0-5AEA-412E-84F6-04135F4CB653}"/>
                </a:ext>
              </a:extLst>
            </p:cNvPr>
            <p:cNvCxnSpPr>
              <a:cxnSpLocks/>
              <a:stCxn id="4" idx="5"/>
              <a:endCxn id="6" idx="0"/>
            </p:cNvCxnSpPr>
            <p:nvPr/>
          </p:nvCxnSpPr>
          <p:spPr>
            <a:xfrm flipH="1">
              <a:off x="2587568" y="3144890"/>
              <a:ext cx="1280151" cy="170146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BB620B84-C26D-4691-A806-E6B20A18BB12}"/>
                </a:ext>
              </a:extLst>
            </p:cNvPr>
            <p:cNvCxnSpPr>
              <a:cxnSpLocks/>
              <a:stCxn id="5" idx="6"/>
              <a:endCxn id="6" idx="2"/>
            </p:cNvCxnSpPr>
            <p:nvPr/>
          </p:nvCxnSpPr>
          <p:spPr>
            <a:xfrm flipV="1">
              <a:off x="1934116" y="5201152"/>
              <a:ext cx="201961" cy="2054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1C388C81-FEA5-44DB-815B-BB6087027129}"/>
                </a:ext>
              </a:extLst>
            </p:cNvPr>
            <p:cNvSpPr txBox="1"/>
            <p:nvPr/>
          </p:nvSpPr>
          <p:spPr>
            <a:xfrm>
              <a:off x="1506145" y="3745987"/>
              <a:ext cx="1280152" cy="369332"/>
            </a:xfrm>
            <a:prstGeom prst="rect">
              <a:avLst/>
            </a:prstGeom>
            <a:noFill/>
          </p:spPr>
          <p:txBody>
            <a:bodyPr wrap="square" rtlCol="0">
              <a:spAutoFit/>
            </a:bodyPr>
            <a:lstStyle/>
            <a:p>
              <a:r>
                <a:rPr lang="zh-CN" altLang="en-US" b="1" dirty="0">
                  <a:solidFill>
                    <a:srgbClr val="FF0000"/>
                  </a:solidFill>
                </a:rPr>
                <a:t>高分低能</a:t>
              </a:r>
            </a:p>
          </p:txBody>
        </p:sp>
      </p:grpSp>
      <p:grpSp>
        <p:nvGrpSpPr>
          <p:cNvPr id="91" name="组合 90">
            <a:extLst>
              <a:ext uri="{FF2B5EF4-FFF2-40B4-BE49-F238E27FC236}">
                <a16:creationId xmlns:a16="http://schemas.microsoft.com/office/drawing/2014/main" id="{D1140CFA-95B8-4765-BDA3-E70310C09C6F}"/>
              </a:ext>
            </a:extLst>
          </p:cNvPr>
          <p:cNvGrpSpPr/>
          <p:nvPr/>
        </p:nvGrpSpPr>
        <p:grpSpPr>
          <a:xfrm>
            <a:off x="5220072" y="1428250"/>
            <a:ext cx="3923929" cy="4539256"/>
            <a:chOff x="5220072" y="1428250"/>
            <a:chExt cx="3923929" cy="4539256"/>
          </a:xfrm>
        </p:grpSpPr>
        <p:sp>
          <p:nvSpPr>
            <p:cNvPr id="38" name="椭圆 37">
              <a:extLst>
                <a:ext uri="{FF2B5EF4-FFF2-40B4-BE49-F238E27FC236}">
                  <a16:creationId xmlns:a16="http://schemas.microsoft.com/office/drawing/2014/main" id="{5BD77CE8-89D4-4271-AF1F-C97FE467EF74}"/>
                </a:ext>
              </a:extLst>
            </p:cNvPr>
            <p:cNvSpPr/>
            <p:nvPr/>
          </p:nvSpPr>
          <p:spPr>
            <a:xfrm>
              <a:off x="6385589" y="1428250"/>
              <a:ext cx="1066732" cy="6288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00B050"/>
                  </a:solidFill>
                </a:rPr>
                <a:t>语义记忆</a:t>
              </a:r>
              <a:endParaRPr lang="en-US" altLang="zh-CN" sz="1600" b="1" dirty="0">
                <a:solidFill>
                  <a:srgbClr val="00B050"/>
                </a:solidFill>
              </a:endParaRPr>
            </a:p>
          </p:txBody>
        </p:sp>
        <p:sp>
          <p:nvSpPr>
            <p:cNvPr id="39" name="椭圆 38">
              <a:extLst>
                <a:ext uri="{FF2B5EF4-FFF2-40B4-BE49-F238E27FC236}">
                  <a16:creationId xmlns:a16="http://schemas.microsoft.com/office/drawing/2014/main" id="{B7067AE8-699C-40C4-990C-305704D1B12B}"/>
                </a:ext>
              </a:extLst>
            </p:cNvPr>
            <p:cNvSpPr/>
            <p:nvPr/>
          </p:nvSpPr>
          <p:spPr>
            <a:xfrm>
              <a:off x="5220072" y="3930653"/>
              <a:ext cx="928302" cy="7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情节记忆</a:t>
              </a:r>
              <a:endParaRPr lang="en-US" altLang="zh-CN" sz="1600" b="1" dirty="0">
                <a:solidFill>
                  <a:schemeClr val="tx1"/>
                </a:solidFill>
              </a:endParaRPr>
            </a:p>
          </p:txBody>
        </p:sp>
        <p:sp>
          <p:nvSpPr>
            <p:cNvPr id="40" name="椭圆 39">
              <a:extLst>
                <a:ext uri="{FF2B5EF4-FFF2-40B4-BE49-F238E27FC236}">
                  <a16:creationId xmlns:a16="http://schemas.microsoft.com/office/drawing/2014/main" id="{899B814A-A682-4351-A741-E39D76648C49}"/>
                </a:ext>
              </a:extLst>
            </p:cNvPr>
            <p:cNvSpPr/>
            <p:nvPr/>
          </p:nvSpPr>
          <p:spPr>
            <a:xfrm>
              <a:off x="6879527" y="3861048"/>
              <a:ext cx="2264474" cy="21064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70C0"/>
                  </a:solidFill>
                </a:rPr>
                <a:t>程序性记忆</a:t>
              </a:r>
              <a:endParaRPr lang="en-US" altLang="zh-CN" sz="2400" b="1" dirty="0">
                <a:solidFill>
                  <a:srgbClr val="0070C0"/>
                </a:solidFill>
              </a:endParaRPr>
            </a:p>
          </p:txBody>
        </p:sp>
        <p:cxnSp>
          <p:nvCxnSpPr>
            <p:cNvPr id="41" name="直接箭头连接符 40">
              <a:extLst>
                <a:ext uri="{FF2B5EF4-FFF2-40B4-BE49-F238E27FC236}">
                  <a16:creationId xmlns:a16="http://schemas.microsoft.com/office/drawing/2014/main" id="{41A33B6B-42E9-4AC9-81ED-B505DDCAA772}"/>
                </a:ext>
              </a:extLst>
            </p:cNvPr>
            <p:cNvCxnSpPr>
              <a:cxnSpLocks/>
              <a:stCxn id="38" idx="3"/>
              <a:endCxn id="39" idx="0"/>
            </p:cNvCxnSpPr>
            <p:nvPr/>
          </p:nvCxnSpPr>
          <p:spPr>
            <a:xfrm flipH="1">
              <a:off x="5684223" y="1964985"/>
              <a:ext cx="857585" cy="196566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AA2C1D4-3273-4C14-B996-1DCC34CC3EF9}"/>
                </a:ext>
              </a:extLst>
            </p:cNvPr>
            <p:cNvCxnSpPr>
              <a:cxnSpLocks/>
              <a:stCxn id="38" idx="5"/>
              <a:endCxn id="40" idx="0"/>
            </p:cNvCxnSpPr>
            <p:nvPr/>
          </p:nvCxnSpPr>
          <p:spPr>
            <a:xfrm>
              <a:off x="7296102" y="1964985"/>
              <a:ext cx="715662" cy="189606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CDAA29A2-A5C4-4200-99CF-FC40BE02956C}"/>
                </a:ext>
              </a:extLst>
            </p:cNvPr>
            <p:cNvCxnSpPr>
              <a:cxnSpLocks/>
              <a:stCxn id="39" idx="6"/>
              <a:endCxn id="40" idx="2"/>
            </p:cNvCxnSpPr>
            <p:nvPr/>
          </p:nvCxnSpPr>
          <p:spPr>
            <a:xfrm>
              <a:off x="6148374" y="4285453"/>
              <a:ext cx="731153" cy="62882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46847FB9-A9D8-435B-8526-9DBDB301BCDA}"/>
                </a:ext>
              </a:extLst>
            </p:cNvPr>
            <p:cNvSpPr txBox="1"/>
            <p:nvPr/>
          </p:nvSpPr>
          <p:spPr>
            <a:xfrm>
              <a:off x="6385588" y="2924944"/>
              <a:ext cx="1210747" cy="369332"/>
            </a:xfrm>
            <a:prstGeom prst="rect">
              <a:avLst/>
            </a:prstGeom>
            <a:noFill/>
          </p:spPr>
          <p:txBody>
            <a:bodyPr wrap="square" rtlCol="0">
              <a:spAutoFit/>
            </a:bodyPr>
            <a:lstStyle/>
            <a:p>
              <a:r>
                <a:rPr lang="zh-CN" altLang="en-US" dirty="0"/>
                <a:t>技术工人</a:t>
              </a:r>
            </a:p>
          </p:txBody>
        </p:sp>
      </p:grpSp>
    </p:spTree>
    <p:extLst>
      <p:ext uri="{BB962C8B-B14F-4D97-AF65-F5344CB8AC3E}">
        <p14:creationId xmlns:p14="http://schemas.microsoft.com/office/powerpoint/2010/main" val="3736712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651C46-EA76-4649-802B-EF712A42ADDD}"/>
              </a:ext>
            </a:extLst>
          </p:cNvPr>
          <p:cNvSpPr>
            <a:spLocks noGrp="1"/>
          </p:cNvSpPr>
          <p:nvPr>
            <p:ph type="title"/>
          </p:nvPr>
        </p:nvSpPr>
        <p:spPr/>
        <p:txBody>
          <a:bodyPr/>
          <a:lstStyle/>
          <a:p>
            <a:r>
              <a:rPr lang="zh-CN" altLang="en-US" dirty="0"/>
              <a:t>学习是为了形成有效的记忆</a:t>
            </a:r>
          </a:p>
        </p:txBody>
      </p:sp>
      <p:sp>
        <p:nvSpPr>
          <p:cNvPr id="3" name="内容占位符 2">
            <a:extLst>
              <a:ext uri="{FF2B5EF4-FFF2-40B4-BE49-F238E27FC236}">
                <a16:creationId xmlns:a16="http://schemas.microsoft.com/office/drawing/2014/main" id="{2C7EDCFB-CE7E-4526-8044-D699612E8087}"/>
              </a:ext>
            </a:extLst>
          </p:cNvPr>
          <p:cNvSpPr>
            <a:spLocks noGrp="1"/>
          </p:cNvSpPr>
          <p:nvPr>
            <p:ph idx="1"/>
          </p:nvPr>
        </p:nvSpPr>
        <p:spPr>
          <a:xfrm>
            <a:off x="457200" y="1600200"/>
            <a:ext cx="8229600" cy="3701007"/>
          </a:xfrm>
        </p:spPr>
        <p:txBody>
          <a:bodyPr>
            <a:normAutofit/>
          </a:bodyPr>
          <a:lstStyle/>
          <a:p>
            <a:pPr>
              <a:lnSpc>
                <a:spcPct val="150000"/>
              </a:lnSpc>
            </a:pPr>
            <a:r>
              <a:rPr lang="zh-CN" altLang="en-US" dirty="0"/>
              <a:t>管理场景记忆</a:t>
            </a:r>
            <a:endParaRPr lang="en-US" altLang="zh-CN" dirty="0"/>
          </a:p>
          <a:p>
            <a:pPr>
              <a:lnSpc>
                <a:spcPct val="150000"/>
              </a:lnSpc>
            </a:pPr>
            <a:r>
              <a:rPr lang="zh-CN" altLang="en-US" dirty="0"/>
              <a:t>管理角色记忆</a:t>
            </a:r>
            <a:endParaRPr lang="en-US" altLang="zh-CN" dirty="0"/>
          </a:p>
          <a:p>
            <a:pPr>
              <a:lnSpc>
                <a:spcPct val="150000"/>
              </a:lnSpc>
            </a:pPr>
            <a:r>
              <a:rPr lang="zh-CN" altLang="en-US" dirty="0"/>
              <a:t>分析和决策的记忆</a:t>
            </a:r>
            <a:endParaRPr lang="en-US" altLang="zh-CN" dirty="0"/>
          </a:p>
          <a:p>
            <a:pPr>
              <a:lnSpc>
                <a:spcPct val="150000"/>
              </a:lnSpc>
            </a:pPr>
            <a:r>
              <a:rPr lang="zh-CN" altLang="en-US" dirty="0"/>
              <a:t>行动的记忆（讨论管理的行动有哪些？）</a:t>
            </a:r>
            <a:endParaRPr lang="en-US" altLang="zh-CN" dirty="0"/>
          </a:p>
          <a:p>
            <a:pPr>
              <a:lnSpc>
                <a:spcPct val="150000"/>
              </a:lnSpc>
            </a:pPr>
            <a:endParaRPr lang="en-US" altLang="zh-CN" dirty="0"/>
          </a:p>
          <a:p>
            <a:pPr>
              <a:lnSpc>
                <a:spcPct val="150000"/>
              </a:lnSpc>
            </a:pPr>
            <a:endParaRPr lang="zh-CN" altLang="en-US" dirty="0"/>
          </a:p>
        </p:txBody>
      </p:sp>
    </p:spTree>
    <p:extLst>
      <p:ext uri="{BB962C8B-B14F-4D97-AF65-F5344CB8AC3E}">
        <p14:creationId xmlns:p14="http://schemas.microsoft.com/office/powerpoint/2010/main" val="274844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C9A635-A4FA-49A5-A173-5A836E182BC8}"/>
              </a:ext>
            </a:extLst>
          </p:cNvPr>
          <p:cNvSpPr>
            <a:spLocks noGrp="1"/>
          </p:cNvSpPr>
          <p:nvPr>
            <p:ph type="title"/>
          </p:nvPr>
        </p:nvSpPr>
        <p:spPr>
          <a:xfrm>
            <a:off x="1043608" y="1524720"/>
            <a:ext cx="8229600" cy="784223"/>
          </a:xfrm>
        </p:spPr>
        <p:txBody>
          <a:bodyPr>
            <a:normAutofit/>
          </a:bodyPr>
          <a:lstStyle/>
          <a:p>
            <a:pPr algn="l"/>
            <a:r>
              <a:rPr lang="zh-CN" altLang="en-US" sz="3600" dirty="0"/>
              <a:t>怎样学习管理才是有效的？</a:t>
            </a:r>
          </a:p>
        </p:txBody>
      </p:sp>
      <p:sp>
        <p:nvSpPr>
          <p:cNvPr id="4" name="矩形 3">
            <a:extLst>
              <a:ext uri="{FF2B5EF4-FFF2-40B4-BE49-F238E27FC236}">
                <a16:creationId xmlns:a16="http://schemas.microsoft.com/office/drawing/2014/main" id="{A9291BA2-DCC6-4CD0-8EE4-B415EA9C4ACD}"/>
              </a:ext>
            </a:extLst>
          </p:cNvPr>
          <p:cNvSpPr/>
          <p:nvPr/>
        </p:nvSpPr>
        <p:spPr>
          <a:xfrm>
            <a:off x="1187624" y="2708920"/>
            <a:ext cx="4572000" cy="1200329"/>
          </a:xfrm>
          <a:prstGeom prst="rect">
            <a:avLst/>
          </a:prstGeom>
        </p:spPr>
        <p:txBody>
          <a:bodyPr>
            <a:spAutoFit/>
          </a:bodyPr>
          <a:lstStyle/>
          <a:p>
            <a:r>
              <a:rPr lang="zh-CN" altLang="en-US" sz="3600" dirty="0"/>
              <a:t>教材的作用是什么？</a:t>
            </a:r>
            <a:br>
              <a:rPr lang="en-US" altLang="zh-CN" sz="3600" dirty="0"/>
            </a:br>
            <a:endParaRPr lang="zh-CN" altLang="en-US" sz="3600" dirty="0"/>
          </a:p>
        </p:txBody>
      </p:sp>
      <p:sp>
        <p:nvSpPr>
          <p:cNvPr id="5" name="矩形 4">
            <a:extLst>
              <a:ext uri="{FF2B5EF4-FFF2-40B4-BE49-F238E27FC236}">
                <a16:creationId xmlns:a16="http://schemas.microsoft.com/office/drawing/2014/main" id="{3C292D1B-43F7-4AF7-924E-985D5CA4733F}"/>
              </a:ext>
            </a:extLst>
          </p:cNvPr>
          <p:cNvSpPr/>
          <p:nvPr/>
        </p:nvSpPr>
        <p:spPr>
          <a:xfrm>
            <a:off x="1187624" y="4941168"/>
            <a:ext cx="7272808" cy="646331"/>
          </a:xfrm>
          <a:prstGeom prst="rect">
            <a:avLst/>
          </a:prstGeom>
        </p:spPr>
        <p:txBody>
          <a:bodyPr wrap="square">
            <a:spAutoFit/>
          </a:bodyPr>
          <a:lstStyle/>
          <a:p>
            <a:r>
              <a:rPr lang="zh-CN" altLang="en-US" sz="3600" dirty="0"/>
              <a:t>教师应该怎么帮助同学们学习？</a:t>
            </a:r>
          </a:p>
        </p:txBody>
      </p:sp>
      <p:sp>
        <p:nvSpPr>
          <p:cNvPr id="6" name="矩形 5">
            <a:extLst>
              <a:ext uri="{FF2B5EF4-FFF2-40B4-BE49-F238E27FC236}">
                <a16:creationId xmlns:a16="http://schemas.microsoft.com/office/drawing/2014/main" id="{F75612E5-1772-4D47-B160-74987901819F}"/>
              </a:ext>
            </a:extLst>
          </p:cNvPr>
          <p:cNvSpPr/>
          <p:nvPr/>
        </p:nvSpPr>
        <p:spPr>
          <a:xfrm>
            <a:off x="1213786" y="3865027"/>
            <a:ext cx="4339650" cy="646331"/>
          </a:xfrm>
          <a:prstGeom prst="rect">
            <a:avLst/>
          </a:prstGeom>
        </p:spPr>
        <p:txBody>
          <a:bodyPr wrap="none">
            <a:spAutoFit/>
          </a:bodyPr>
          <a:lstStyle/>
          <a:p>
            <a:r>
              <a:rPr lang="zh-CN" altLang="en-US" sz="3600" dirty="0"/>
              <a:t>案例学习有何好处？</a:t>
            </a:r>
          </a:p>
        </p:txBody>
      </p:sp>
      <p:sp>
        <p:nvSpPr>
          <p:cNvPr id="3" name="文本框 2">
            <a:extLst>
              <a:ext uri="{FF2B5EF4-FFF2-40B4-BE49-F238E27FC236}">
                <a16:creationId xmlns:a16="http://schemas.microsoft.com/office/drawing/2014/main" id="{BA133981-7AAB-4F16-8E3B-439234A86028}"/>
              </a:ext>
            </a:extLst>
          </p:cNvPr>
          <p:cNvSpPr txBox="1"/>
          <p:nvPr/>
        </p:nvSpPr>
        <p:spPr>
          <a:xfrm>
            <a:off x="1213786" y="260648"/>
            <a:ext cx="4006286" cy="369332"/>
          </a:xfrm>
          <a:prstGeom prst="rect">
            <a:avLst/>
          </a:prstGeom>
          <a:noFill/>
        </p:spPr>
        <p:txBody>
          <a:bodyPr wrap="square" rtlCol="0">
            <a:spAutoFit/>
          </a:bodyPr>
          <a:lstStyle/>
          <a:p>
            <a:r>
              <a:rPr lang="zh-CN" altLang="en-US" dirty="0"/>
              <a:t>同学们回答以下问题：</a:t>
            </a:r>
          </a:p>
        </p:txBody>
      </p:sp>
    </p:spTree>
    <p:extLst>
      <p:ext uri="{BB962C8B-B14F-4D97-AF65-F5344CB8AC3E}">
        <p14:creationId xmlns:p14="http://schemas.microsoft.com/office/powerpoint/2010/main" val="205013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DDCFB69-59AA-4A25-870F-349B1E47C48D}"/>
              </a:ext>
            </a:extLst>
          </p:cNvPr>
          <p:cNvSpPr>
            <a:spLocks noGrp="1"/>
          </p:cNvSpPr>
          <p:nvPr>
            <p:ph type="title"/>
          </p:nvPr>
        </p:nvSpPr>
        <p:spPr>
          <a:xfrm>
            <a:off x="899592" y="2747962"/>
            <a:ext cx="7772400" cy="1362075"/>
          </a:xfrm>
        </p:spPr>
        <p:txBody>
          <a:bodyPr/>
          <a:lstStyle/>
          <a:p>
            <a:r>
              <a:rPr lang="zh-CN" altLang="en-US" dirty="0"/>
              <a:t>案例学习简介</a:t>
            </a:r>
          </a:p>
        </p:txBody>
      </p:sp>
    </p:spTree>
    <p:extLst>
      <p:ext uri="{BB962C8B-B14F-4D97-AF65-F5344CB8AC3E}">
        <p14:creationId xmlns:p14="http://schemas.microsoft.com/office/powerpoint/2010/main" val="770245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47DBEEA-7320-4643-ACD2-B20325207DD3}" type="slidenum">
              <a:rPr lang="zh-CN" altLang="en-US"/>
              <a:t>16</a:t>
            </a:fld>
            <a:endParaRPr lang="en-US" altLang="zh-CN"/>
          </a:p>
        </p:txBody>
      </p:sp>
      <p:sp>
        <p:nvSpPr>
          <p:cNvPr id="39938" name="Rectangle 1026"/>
          <p:cNvSpPr>
            <a:spLocks noGrp="1" noChangeArrowheads="1"/>
          </p:cNvSpPr>
          <p:nvPr>
            <p:ph type="title"/>
          </p:nvPr>
        </p:nvSpPr>
        <p:spPr/>
        <p:txBody>
          <a:bodyPr/>
          <a:lstStyle/>
          <a:p>
            <a:r>
              <a:rPr lang="zh-CN" altLang="en-US"/>
              <a:t>什么是案例</a:t>
            </a:r>
          </a:p>
        </p:txBody>
      </p:sp>
      <p:sp>
        <p:nvSpPr>
          <p:cNvPr id="39939" name="Rectangle 1027"/>
          <p:cNvSpPr>
            <a:spLocks noGrp="1" noChangeArrowheads="1"/>
          </p:cNvSpPr>
          <p:nvPr>
            <p:ph type="body" idx="1"/>
          </p:nvPr>
        </p:nvSpPr>
        <p:spPr/>
        <p:txBody>
          <a:bodyPr/>
          <a:lstStyle/>
          <a:p>
            <a:r>
              <a:rPr lang="zh-CN" altLang="en-US"/>
              <a:t>案例是对某个组织里一些人所面对的实际商业情形的描述，它通常涉及一个组织（家庭、企业、产业甚至课堂）中的某个决策者所面临的困难、挑战、机会和问题等，案例里面包含了组织的背景材料以及关键人物处理事务时所涉及的各种各样的资料。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B0A5955E-5CDA-483C-AA10-DF05DEEA9094}" type="slidenum">
              <a:rPr lang="zh-CN" altLang="en-US"/>
              <a:t>17</a:t>
            </a:fld>
            <a:endParaRPr lang="en-US" altLang="zh-CN"/>
          </a:p>
        </p:txBody>
      </p:sp>
      <p:sp>
        <p:nvSpPr>
          <p:cNvPr id="40962" name="Rectangle 1026"/>
          <p:cNvSpPr>
            <a:spLocks noGrp="1" noChangeArrowheads="1"/>
          </p:cNvSpPr>
          <p:nvPr>
            <p:ph type="title"/>
          </p:nvPr>
        </p:nvSpPr>
        <p:spPr/>
        <p:txBody>
          <a:bodyPr/>
          <a:lstStyle/>
          <a:p>
            <a:r>
              <a:rPr lang="zh-CN" altLang="en-US"/>
              <a:t>案例学习的优点</a:t>
            </a:r>
          </a:p>
        </p:txBody>
      </p:sp>
      <p:sp>
        <p:nvSpPr>
          <p:cNvPr id="40963" name="Rectangle 1027"/>
          <p:cNvSpPr>
            <a:spLocks noGrp="1" noChangeArrowheads="1"/>
          </p:cNvSpPr>
          <p:nvPr>
            <p:ph type="body" idx="1"/>
          </p:nvPr>
        </p:nvSpPr>
        <p:spPr/>
        <p:txBody>
          <a:bodyPr>
            <a:normAutofit lnSpcReduction="10000"/>
          </a:bodyPr>
          <a:lstStyle/>
          <a:p>
            <a:pPr>
              <a:lnSpc>
                <a:spcPct val="90000"/>
              </a:lnSpc>
            </a:pPr>
            <a:r>
              <a:rPr lang="zh-CN" altLang="en-US" dirty="0"/>
              <a:t>通过案例教学，让学习者在模拟的商业环境中充当决策者，取得管理和拥有权，感受压力，分析形势，识别危险、并作出决策。</a:t>
            </a:r>
            <a:endParaRPr lang="en-US" altLang="zh-CN" dirty="0"/>
          </a:p>
          <a:p>
            <a:pPr>
              <a:lnSpc>
                <a:spcPct val="90000"/>
              </a:lnSpc>
            </a:pPr>
            <a:r>
              <a:rPr lang="zh-CN" altLang="en-US" dirty="0"/>
              <a:t>案例帮助学习者树立自信，增强独立思考的能力，并学会与他人协同工作。</a:t>
            </a:r>
            <a:endParaRPr lang="en-US" altLang="zh-CN" dirty="0"/>
          </a:p>
          <a:p>
            <a:pPr>
              <a:lnSpc>
                <a:spcPct val="90000"/>
              </a:lnSpc>
            </a:pPr>
            <a:r>
              <a:rPr lang="zh-CN" altLang="en-US" dirty="0"/>
              <a:t>由于案例来源于不同地方、不同的组织类型和规模、不同的职能区域和不同的责任级别，因此案例教学会让学习者比较深刻地领会到理论的实践方法。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8A8AF1D-00CC-4638-9700-D7B8C9CD5F35}" type="slidenum">
              <a:rPr lang="zh-CN" altLang="en-US"/>
              <a:t>18</a:t>
            </a:fld>
            <a:endParaRPr lang="en-US" altLang="zh-CN"/>
          </a:p>
        </p:txBody>
      </p:sp>
      <p:sp>
        <p:nvSpPr>
          <p:cNvPr id="41986" name="Rectangle 2"/>
          <p:cNvSpPr>
            <a:spLocks noGrp="1" noChangeArrowheads="1"/>
          </p:cNvSpPr>
          <p:nvPr>
            <p:ph type="title"/>
          </p:nvPr>
        </p:nvSpPr>
        <p:spPr/>
        <p:txBody>
          <a:bodyPr/>
          <a:lstStyle/>
          <a:p>
            <a:r>
              <a:rPr lang="zh-CN" altLang="en-US" b="1"/>
              <a:t>案例学习的过程</a:t>
            </a:r>
          </a:p>
        </p:txBody>
      </p:sp>
      <p:sp>
        <p:nvSpPr>
          <p:cNvPr id="41987" name="Rectangle 3"/>
          <p:cNvSpPr>
            <a:spLocks noGrp="1" noChangeArrowheads="1"/>
          </p:cNvSpPr>
          <p:nvPr>
            <p:ph type="body" idx="1"/>
          </p:nvPr>
        </p:nvSpPr>
        <p:spPr/>
        <p:txBody>
          <a:bodyPr/>
          <a:lstStyle/>
          <a:p>
            <a:r>
              <a:rPr lang="zh-CN" altLang="en-US" b="1"/>
              <a:t>个人准备</a:t>
            </a:r>
            <a:r>
              <a:rPr lang="zh-CN" altLang="en-US"/>
              <a:t> </a:t>
            </a:r>
          </a:p>
          <a:p>
            <a:r>
              <a:rPr lang="zh-CN" altLang="en-US" b="1"/>
              <a:t>小组交流</a:t>
            </a:r>
            <a:r>
              <a:rPr lang="zh-CN" altLang="en-US"/>
              <a:t> </a:t>
            </a:r>
          </a:p>
          <a:p>
            <a:r>
              <a:rPr lang="zh-CN" altLang="en-US" b="1"/>
              <a:t>课堂讨论</a:t>
            </a:r>
            <a:r>
              <a:rPr lang="zh-CN" altLang="en-US"/>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68B06658-6A6D-45ED-9837-F6C46EDD15A9}" type="slidenum">
              <a:rPr lang="zh-CN" altLang="en-US"/>
              <a:t>19</a:t>
            </a:fld>
            <a:endParaRPr lang="en-US" altLang="zh-CN"/>
          </a:p>
        </p:txBody>
      </p:sp>
      <p:sp>
        <p:nvSpPr>
          <p:cNvPr id="43010" name="Rectangle 2"/>
          <p:cNvSpPr>
            <a:spLocks noGrp="1" noChangeArrowheads="1"/>
          </p:cNvSpPr>
          <p:nvPr>
            <p:ph type="title"/>
          </p:nvPr>
        </p:nvSpPr>
        <p:spPr>
          <a:xfrm>
            <a:off x="685800" y="304800"/>
            <a:ext cx="7772400" cy="914400"/>
          </a:xfrm>
        </p:spPr>
        <p:txBody>
          <a:bodyPr/>
          <a:lstStyle/>
          <a:p>
            <a:r>
              <a:rPr lang="zh-CN" altLang="en-US" b="1"/>
              <a:t>个人准备</a:t>
            </a:r>
            <a:r>
              <a:rPr lang="zh-CN" altLang="en-US"/>
              <a:t> </a:t>
            </a:r>
          </a:p>
        </p:txBody>
      </p:sp>
      <p:sp>
        <p:nvSpPr>
          <p:cNvPr id="43011" name="Rectangle 3"/>
          <p:cNvSpPr>
            <a:spLocks noGrp="1" noChangeArrowheads="1"/>
          </p:cNvSpPr>
          <p:nvPr>
            <p:ph type="body" idx="1"/>
          </p:nvPr>
        </p:nvSpPr>
        <p:spPr>
          <a:xfrm>
            <a:off x="1066800" y="1447800"/>
            <a:ext cx="7772400" cy="4648200"/>
          </a:xfrm>
        </p:spPr>
        <p:txBody>
          <a:bodyPr/>
          <a:lstStyle/>
          <a:p>
            <a:pPr algn="just">
              <a:lnSpc>
                <a:spcPct val="90000"/>
              </a:lnSpc>
            </a:pPr>
            <a:r>
              <a:rPr lang="zh-CN" altLang="en-US" sz="2800"/>
              <a:t>1.  </a:t>
            </a:r>
            <a:r>
              <a:rPr lang="zh-CN" altLang="en-US" sz="2400"/>
              <a:t>浏览案例的最初几个段落，然后以很快的速度把案例剩余的部分翻阅一遍，并思考：这个案例是关于什么问题的？将要涉及哪些方面？会提供什么样的信息供我分析？</a:t>
            </a:r>
          </a:p>
          <a:p>
            <a:pPr algn="just">
              <a:lnSpc>
                <a:spcPct val="90000"/>
              </a:lnSpc>
            </a:pPr>
            <a:r>
              <a:rPr lang="zh-CN" altLang="en-US" sz="2400"/>
              <a:t>2.  仔细阅读案例，并在你认为重要的地方作出标记，读完之后，回答：案例的事主要解决什么问题？记住，尽量假设你就是案例的事主，而不要置身事外。</a:t>
            </a:r>
          </a:p>
          <a:p>
            <a:pPr algn="just">
              <a:lnSpc>
                <a:spcPct val="90000"/>
              </a:lnSpc>
            </a:pPr>
            <a:r>
              <a:rPr lang="zh-CN" altLang="en-US" sz="2400"/>
              <a:t>3.  在笔记本上记下关键的问题与重要的事实，再通读一遍案例，将相关信息整理出来，这个时候，你也许需要一些初步的计算，或者需要基本的分析框架，如果有必要，翻阅一下你的教材也许有帮助。</a:t>
            </a:r>
          </a:p>
          <a:p>
            <a:pPr algn="just">
              <a:lnSpc>
                <a:spcPct val="90000"/>
              </a:lnSpc>
            </a:pPr>
            <a:r>
              <a:rPr lang="zh-CN" altLang="en-US" sz="2400"/>
              <a:t>4.  将你的分析整理出来，并得到分析的结论和你的建议。</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1A3A6-003E-48FC-ADB1-2FAE65C6EACE}"/>
              </a:ext>
            </a:extLst>
          </p:cNvPr>
          <p:cNvSpPr>
            <a:spLocks noGrp="1"/>
          </p:cNvSpPr>
          <p:nvPr>
            <p:ph type="title"/>
          </p:nvPr>
        </p:nvSpPr>
        <p:spPr/>
        <p:txBody>
          <a:bodyPr/>
          <a:lstStyle/>
          <a:p>
            <a:r>
              <a:rPr lang="zh-CN" altLang="en-US" dirty="0"/>
              <a:t>本次课安排</a:t>
            </a:r>
          </a:p>
        </p:txBody>
      </p:sp>
      <p:sp>
        <p:nvSpPr>
          <p:cNvPr id="3" name="内容占位符 2">
            <a:extLst>
              <a:ext uri="{FF2B5EF4-FFF2-40B4-BE49-F238E27FC236}">
                <a16:creationId xmlns:a16="http://schemas.microsoft.com/office/drawing/2014/main" id="{A4B6754B-92A9-4D14-A7D7-778E015FB25E}"/>
              </a:ext>
            </a:extLst>
          </p:cNvPr>
          <p:cNvSpPr>
            <a:spLocks noGrp="1"/>
          </p:cNvSpPr>
          <p:nvPr>
            <p:ph idx="1"/>
          </p:nvPr>
        </p:nvSpPr>
        <p:spPr/>
        <p:txBody>
          <a:bodyPr/>
          <a:lstStyle/>
          <a:p>
            <a:pPr marL="514350" indent="-514350">
              <a:buFont typeface="+mj-lt"/>
              <a:buAutoNum type="arabicPeriod"/>
            </a:pPr>
            <a:r>
              <a:rPr lang="zh-CN" altLang="en-US" dirty="0"/>
              <a:t>介绍自己（每人</a:t>
            </a:r>
            <a:r>
              <a:rPr lang="en-US" altLang="zh-CN" dirty="0"/>
              <a:t>1~2</a:t>
            </a:r>
            <a:r>
              <a:rPr lang="zh-CN" altLang="en-US" dirty="0"/>
              <a:t>分钟）：</a:t>
            </a:r>
            <a:endParaRPr lang="en-US" altLang="zh-CN" dirty="0"/>
          </a:p>
          <a:p>
            <a:pPr marL="514350" indent="-514350">
              <a:buFont typeface="+mj-lt"/>
              <a:buAutoNum type="arabicPeriod"/>
            </a:pPr>
            <a:r>
              <a:rPr lang="zh-CN" altLang="en-US" dirty="0"/>
              <a:t>讨论课程学习的目标与方法</a:t>
            </a:r>
            <a:endParaRPr lang="en-US" altLang="zh-CN" dirty="0"/>
          </a:p>
          <a:p>
            <a:pPr marL="514350" indent="-514350">
              <a:buFont typeface="+mj-lt"/>
              <a:buAutoNum type="arabicPeriod"/>
            </a:pPr>
            <a:r>
              <a:rPr lang="zh-CN" altLang="en-US" dirty="0"/>
              <a:t>介绍课程安排</a:t>
            </a:r>
            <a:endParaRPr lang="en-US" altLang="zh-CN" dirty="0"/>
          </a:p>
          <a:p>
            <a:pPr marL="514350" indent="-514350">
              <a:buFont typeface="+mj-lt"/>
              <a:buAutoNum type="arabicPeriod"/>
            </a:pPr>
            <a:r>
              <a:rPr lang="zh-CN" altLang="en-US" dirty="0"/>
              <a:t>课程考核方式：写一个自己企业的小案例，或者写一个案例分析。</a:t>
            </a:r>
          </a:p>
        </p:txBody>
      </p:sp>
    </p:spTree>
    <p:extLst>
      <p:ext uri="{BB962C8B-B14F-4D97-AF65-F5344CB8AC3E}">
        <p14:creationId xmlns:p14="http://schemas.microsoft.com/office/powerpoint/2010/main" val="1430376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AA6A2C3C-4981-4270-BFC2-A7F5895BF5EC}" type="slidenum">
              <a:rPr lang="zh-CN" altLang="en-US"/>
              <a:t>20</a:t>
            </a:fld>
            <a:endParaRPr lang="en-US" altLang="zh-CN"/>
          </a:p>
        </p:txBody>
      </p:sp>
      <p:sp>
        <p:nvSpPr>
          <p:cNvPr id="44034" name="Rectangle 2"/>
          <p:cNvSpPr>
            <a:spLocks noGrp="1" noChangeArrowheads="1"/>
          </p:cNvSpPr>
          <p:nvPr>
            <p:ph type="title"/>
          </p:nvPr>
        </p:nvSpPr>
        <p:spPr/>
        <p:txBody>
          <a:bodyPr/>
          <a:lstStyle/>
          <a:p>
            <a:r>
              <a:rPr lang="zh-CN" altLang="en-US" b="1"/>
              <a:t>小组交流</a:t>
            </a:r>
          </a:p>
        </p:txBody>
      </p:sp>
      <p:sp>
        <p:nvSpPr>
          <p:cNvPr id="44035" name="Rectangle 3"/>
          <p:cNvSpPr>
            <a:spLocks noGrp="1" noChangeArrowheads="1"/>
          </p:cNvSpPr>
          <p:nvPr>
            <p:ph type="body" idx="1"/>
          </p:nvPr>
        </p:nvSpPr>
        <p:spPr/>
        <p:txBody>
          <a:bodyPr/>
          <a:lstStyle/>
          <a:p>
            <a:pPr algn="just">
              <a:buFont typeface="Wingdings" panose="05000000000000000000" pitchFamily="2" charset="2"/>
              <a:buNone/>
            </a:pPr>
            <a:r>
              <a:rPr lang="zh-CN" altLang="en-US"/>
              <a:t>小组交流不一定需要严肃的形式，宿舍里、餐桌旁、草坪上，都可以。这个阶段的并不是为了就案例事主所处形势和建议取得一致意见，而是通过相互交流与讨论，促使每个小组成员进一步思考、调整和深化他/她自己对案例的分析。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FA05EF03-6CE3-413B-8BC3-117B8B0D6B87}" type="slidenum">
              <a:rPr lang="zh-CN" altLang="en-US"/>
              <a:t>21</a:t>
            </a:fld>
            <a:endParaRPr lang="en-US" altLang="zh-CN"/>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017588"/>
            <a:ext cx="6934200" cy="584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29B29F55-B476-451C-AB91-C39ACDBB3A34}" type="slidenum">
              <a:rPr lang="zh-CN" altLang="en-US"/>
              <a:t>22</a:t>
            </a:fld>
            <a:endParaRPr lang="en-US" altLang="zh-CN"/>
          </a:p>
        </p:txBody>
      </p:sp>
      <p:sp>
        <p:nvSpPr>
          <p:cNvPr id="47106" name="Rectangle 2"/>
          <p:cNvSpPr>
            <a:spLocks noGrp="1" noChangeArrowheads="1"/>
          </p:cNvSpPr>
          <p:nvPr>
            <p:ph type="title"/>
          </p:nvPr>
        </p:nvSpPr>
        <p:spPr/>
        <p:txBody>
          <a:bodyPr/>
          <a:lstStyle/>
          <a:p>
            <a:r>
              <a:rPr lang="zh-CN" altLang="en-US"/>
              <a:t>关于案例学习的建议 </a:t>
            </a:r>
          </a:p>
        </p:txBody>
      </p:sp>
      <p:sp>
        <p:nvSpPr>
          <p:cNvPr id="47107" name="Rectangle 3"/>
          <p:cNvSpPr>
            <a:spLocks noGrp="1" noChangeArrowheads="1"/>
          </p:cNvSpPr>
          <p:nvPr>
            <p:ph type="body" idx="1"/>
          </p:nvPr>
        </p:nvSpPr>
        <p:spPr/>
        <p:txBody>
          <a:bodyPr/>
          <a:lstStyle/>
          <a:p>
            <a:r>
              <a:rPr lang="zh-CN" altLang="en-US" b="1"/>
              <a:t>积极参与，主动学习</a:t>
            </a:r>
            <a:r>
              <a:rPr lang="zh-CN" altLang="en-US"/>
              <a:t>。</a:t>
            </a:r>
          </a:p>
          <a:p>
            <a:r>
              <a:rPr lang="zh-CN" altLang="en-US" b="1"/>
              <a:t>以开放的心态听取不同意见，相互尊重，相互学习</a:t>
            </a:r>
            <a:r>
              <a:rPr lang="zh-CN" altLang="en-US"/>
              <a:t> </a:t>
            </a:r>
          </a:p>
          <a:p>
            <a:r>
              <a:rPr lang="zh-CN" altLang="en-US" b="1"/>
              <a:t>致力于问正确的问题，而不要试图寻找正确的答案</a:t>
            </a:r>
            <a:r>
              <a:rPr lang="zh-CN" altLang="en-US"/>
              <a:t> </a:t>
            </a:r>
          </a:p>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8607F98D-86FD-4B0B-BD4F-8A0347F85CB5}" type="slidenum">
              <a:rPr lang="zh-CN" altLang="en-US"/>
              <a:t>23</a:t>
            </a:fld>
            <a:endParaRPr lang="en-US" altLang="zh-CN"/>
          </a:p>
        </p:txBody>
      </p:sp>
      <p:sp>
        <p:nvSpPr>
          <p:cNvPr id="48130" name="Rectangle 1026"/>
          <p:cNvSpPr>
            <a:spLocks noGrp="1" noChangeArrowheads="1"/>
          </p:cNvSpPr>
          <p:nvPr>
            <p:ph type="title"/>
          </p:nvPr>
        </p:nvSpPr>
        <p:spPr/>
        <p:txBody>
          <a:bodyPr/>
          <a:lstStyle/>
          <a:p>
            <a:r>
              <a:rPr lang="zh-CN" altLang="en-US"/>
              <a:t>没有最好，只有更好</a:t>
            </a:r>
          </a:p>
        </p:txBody>
      </p:sp>
      <p:sp>
        <p:nvSpPr>
          <p:cNvPr id="48131" name="Rectangle 1027"/>
          <p:cNvSpPr>
            <a:spLocks noGrp="1" noChangeArrowheads="1"/>
          </p:cNvSpPr>
          <p:nvPr>
            <p:ph type="body" idx="1"/>
          </p:nvPr>
        </p:nvSpPr>
        <p:spPr/>
        <p:txBody>
          <a:bodyPr/>
          <a:lstStyle/>
          <a:p>
            <a:r>
              <a:rPr lang="zh-CN" altLang="en-US">
                <a:ea typeface="楷体_GB2312" pitchFamily="49" charset="-122"/>
              </a:rPr>
              <a:t>商业还不是一门精确的科学，至少迄今为止还不是。对于商业管理问题而言，并没有所谓唯一正确的答案。因此，不等指望通过翻翻教科书背后的习题解答就可以验证自己是不是正确地回答了一个商业管理的问题，相反，最通常的情形是，最佳的解答可能根本找不到，即便是老师也找不到。”</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C7A4BF6-734C-4208-AD3E-A47E49A6CC74}" type="slidenum">
              <a:rPr lang="zh-CN" altLang="en-US"/>
              <a:t>24</a:t>
            </a:fld>
            <a:endParaRPr lang="en-US" altLang="zh-CN"/>
          </a:p>
        </p:txBody>
      </p:sp>
      <p:sp>
        <p:nvSpPr>
          <p:cNvPr id="49154" name="Rectangle 1026"/>
          <p:cNvSpPr>
            <a:spLocks noGrp="1" noChangeArrowheads="1"/>
          </p:cNvSpPr>
          <p:nvPr>
            <p:ph type="title"/>
          </p:nvPr>
        </p:nvSpPr>
        <p:spPr/>
        <p:txBody>
          <a:bodyPr/>
          <a:lstStyle/>
          <a:p>
            <a:r>
              <a:rPr lang="zh-CN" altLang="en-US"/>
              <a:t>重在思考和分析</a:t>
            </a:r>
          </a:p>
        </p:txBody>
      </p:sp>
      <p:sp>
        <p:nvSpPr>
          <p:cNvPr id="49155" name="Rectangle 1027"/>
          <p:cNvSpPr>
            <a:spLocks noGrp="1" noChangeArrowheads="1"/>
          </p:cNvSpPr>
          <p:nvPr>
            <p:ph type="body" idx="1"/>
          </p:nvPr>
        </p:nvSpPr>
        <p:spPr/>
        <p:txBody>
          <a:bodyPr/>
          <a:lstStyle/>
          <a:p>
            <a:pPr algn="just">
              <a:lnSpc>
                <a:spcPct val="90000"/>
              </a:lnSpc>
            </a:pPr>
            <a:r>
              <a:rPr lang="zh-CN" altLang="en-US"/>
              <a:t>在课堂上，老师会带领学生对若干可能的解决方案进行评价，既讨论方案的优点，也讨论方案的缺憾，最后，老师还可能告诉大家最后实际发生的结果。无论实际发生了什么，或者某个人认为应该发生什么，都不能视为唯一正确的或者完全有效的。真正有效的恰恰是，通过案例学习，你知道在一个特定情况下，如何分析和处理不同的决策选择。</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C58D61E5-D498-4D0D-8E49-D58ED09559D1}" type="slidenum">
              <a:rPr lang="zh-CN" altLang="en-US"/>
              <a:t>25</a:t>
            </a:fld>
            <a:endParaRPr lang="en-US" altLang="zh-CN"/>
          </a:p>
        </p:txBody>
      </p:sp>
      <p:sp>
        <p:nvSpPr>
          <p:cNvPr id="50178" name="Rectangle 2"/>
          <p:cNvSpPr>
            <a:spLocks noGrp="1" noChangeArrowheads="1"/>
          </p:cNvSpPr>
          <p:nvPr>
            <p:ph type="title"/>
          </p:nvPr>
        </p:nvSpPr>
        <p:spPr/>
        <p:txBody>
          <a:bodyPr/>
          <a:lstStyle/>
          <a:p>
            <a:r>
              <a:rPr lang="zh-CN" altLang="en-US"/>
              <a:t>学会提出问题</a:t>
            </a:r>
          </a:p>
        </p:txBody>
      </p:sp>
      <p:sp>
        <p:nvSpPr>
          <p:cNvPr id="50179" name="Rectangle 3"/>
          <p:cNvSpPr>
            <a:spLocks noGrp="1" noChangeArrowheads="1"/>
          </p:cNvSpPr>
          <p:nvPr>
            <p:ph type="body" idx="1"/>
          </p:nvPr>
        </p:nvSpPr>
        <p:spPr/>
        <p:txBody>
          <a:bodyPr/>
          <a:lstStyle/>
          <a:p>
            <a:pPr algn="just">
              <a:lnSpc>
                <a:spcPct val="90000"/>
              </a:lnSpc>
            </a:pPr>
            <a:r>
              <a:rPr lang="zh-CN" altLang="en-US"/>
              <a:t>事实上，无论在商业实践还是在案例学习过程中，比找寻正确答案更重要的，是如何学会提出一个“正确的问题”。这正如一位商界领袖指出的那样：“高层管理者90％的任务，是提出有意义的问题。相对而言，答案容易找到，而正确地提出问题才是解决问题的关键”。从某种意义上说，案例教学只是希望帮助大家正确地提出正确的问题。</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4CF445-76B8-4D81-A6D4-9280114290A3}"/>
              </a:ext>
            </a:extLst>
          </p:cNvPr>
          <p:cNvSpPr>
            <a:spLocks noGrp="1"/>
          </p:cNvSpPr>
          <p:nvPr>
            <p:ph type="title"/>
          </p:nvPr>
        </p:nvSpPr>
        <p:spPr/>
        <p:txBody>
          <a:bodyPr/>
          <a:lstStyle/>
          <a:p>
            <a:r>
              <a:rPr lang="zh-CN" altLang="en-US" dirty="0"/>
              <a:t>课程安排</a:t>
            </a:r>
          </a:p>
        </p:txBody>
      </p:sp>
      <p:sp>
        <p:nvSpPr>
          <p:cNvPr id="3" name="内容占位符 2">
            <a:extLst>
              <a:ext uri="{FF2B5EF4-FFF2-40B4-BE49-F238E27FC236}">
                <a16:creationId xmlns:a16="http://schemas.microsoft.com/office/drawing/2014/main" id="{F91AE48D-0BB4-4032-81AD-27E962CA78FF}"/>
              </a:ext>
            </a:extLst>
          </p:cNvPr>
          <p:cNvSpPr>
            <a:spLocks noGrp="1"/>
          </p:cNvSpPr>
          <p:nvPr>
            <p:ph idx="1"/>
          </p:nvPr>
        </p:nvSpPr>
        <p:spPr/>
        <p:txBody>
          <a:bodyPr>
            <a:normAutofit lnSpcReduction="10000"/>
          </a:bodyPr>
          <a:lstStyle/>
          <a:p>
            <a:pPr marL="514350" indent="-514350">
              <a:buFont typeface="+mj-lt"/>
              <a:buAutoNum type="arabicPeriod"/>
            </a:pPr>
            <a:r>
              <a:rPr lang="zh-CN" altLang="en-US" dirty="0"/>
              <a:t>如何学习管理</a:t>
            </a:r>
            <a:endParaRPr lang="en-US" altLang="zh-CN" dirty="0"/>
          </a:p>
          <a:p>
            <a:pPr marL="514350" indent="-514350">
              <a:buFont typeface="+mj-lt"/>
              <a:buAutoNum type="arabicPeriod"/>
            </a:pPr>
            <a:r>
              <a:rPr lang="zh-CN" altLang="en-US" dirty="0"/>
              <a:t>组织文化与制度的作用</a:t>
            </a:r>
            <a:endParaRPr lang="en-US" altLang="zh-CN" dirty="0"/>
          </a:p>
          <a:p>
            <a:pPr marL="514350" indent="-514350">
              <a:buFont typeface="+mj-lt"/>
              <a:buAutoNum type="arabicPeriod"/>
            </a:pPr>
            <a:r>
              <a:rPr lang="zh-CN" altLang="en-US" dirty="0"/>
              <a:t>文化与制度的形成过程</a:t>
            </a:r>
            <a:endParaRPr lang="en-US" altLang="zh-CN" dirty="0"/>
          </a:p>
          <a:p>
            <a:pPr marL="514350" indent="-514350">
              <a:buFont typeface="+mj-lt"/>
              <a:buAutoNum type="arabicPeriod"/>
            </a:pPr>
            <a:r>
              <a:rPr lang="zh-CN" altLang="en-US" dirty="0"/>
              <a:t>战略概念体系：</a:t>
            </a:r>
            <a:endParaRPr lang="en-US" altLang="zh-CN" dirty="0"/>
          </a:p>
          <a:p>
            <a:pPr marL="514350" indent="-514350">
              <a:buFont typeface="+mj-lt"/>
              <a:buAutoNum type="arabicPeriod"/>
            </a:pPr>
            <a:r>
              <a:rPr lang="zh-CN" altLang="en-US" dirty="0"/>
              <a:t>竞争战略：内卷为何发生？</a:t>
            </a:r>
            <a:endParaRPr lang="en-US" altLang="zh-CN" dirty="0"/>
          </a:p>
          <a:p>
            <a:pPr marL="514350" indent="-514350">
              <a:buFont typeface="+mj-lt"/>
              <a:buAutoNum type="arabicPeriod"/>
            </a:pPr>
            <a:r>
              <a:rPr lang="zh-CN" altLang="en-US" dirty="0"/>
              <a:t>一体化战略及其实施：标准石油公司</a:t>
            </a:r>
            <a:endParaRPr lang="en-US" altLang="zh-CN" dirty="0"/>
          </a:p>
          <a:p>
            <a:pPr marL="514350" indent="-514350">
              <a:buFont typeface="+mj-lt"/>
              <a:buAutoNum type="arabicPeriod"/>
            </a:pPr>
            <a:r>
              <a:rPr lang="zh-CN" altLang="en-US" dirty="0"/>
              <a:t>组织设计基础</a:t>
            </a:r>
            <a:endParaRPr lang="en-US" altLang="zh-CN" dirty="0"/>
          </a:p>
          <a:p>
            <a:pPr marL="514350" indent="-514350">
              <a:buFont typeface="+mj-lt"/>
              <a:buAutoNum type="arabicPeriod"/>
            </a:pPr>
            <a:r>
              <a:rPr lang="zh-CN" altLang="en-US" dirty="0"/>
              <a:t>组织变革的历史：杜邦公司</a:t>
            </a:r>
          </a:p>
        </p:txBody>
      </p:sp>
    </p:spTree>
    <p:extLst>
      <p:ext uri="{BB962C8B-B14F-4D97-AF65-F5344CB8AC3E}">
        <p14:creationId xmlns:p14="http://schemas.microsoft.com/office/powerpoint/2010/main" val="1043739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后续课堂安排</a:t>
            </a:r>
          </a:p>
        </p:txBody>
      </p:sp>
      <p:sp>
        <p:nvSpPr>
          <p:cNvPr id="3" name="内容占位符 2"/>
          <p:cNvSpPr>
            <a:spLocks noGrp="1"/>
          </p:cNvSpPr>
          <p:nvPr>
            <p:ph idx="1"/>
          </p:nvPr>
        </p:nvSpPr>
        <p:spPr/>
        <p:txBody>
          <a:bodyPr>
            <a:normAutofit/>
          </a:bodyPr>
          <a:lstStyle/>
          <a:p>
            <a:r>
              <a:rPr lang="zh-CN" altLang="en-US" dirty="0"/>
              <a:t>第</a:t>
            </a:r>
            <a:r>
              <a:rPr lang="en-US" altLang="zh-CN" dirty="0"/>
              <a:t>1</a:t>
            </a:r>
            <a:r>
              <a:rPr lang="zh-CN" altLang="en-US" dirty="0"/>
              <a:t>节老师讲，第</a:t>
            </a:r>
            <a:r>
              <a:rPr lang="en-US" altLang="zh-CN" dirty="0"/>
              <a:t>2</a:t>
            </a:r>
            <a:r>
              <a:rPr lang="zh-CN" altLang="en-US" dirty="0"/>
              <a:t>节同学们讨论案例。</a:t>
            </a:r>
            <a:endParaRPr lang="en-US" altLang="zh-CN" dirty="0"/>
          </a:p>
          <a:p>
            <a:r>
              <a:rPr lang="zh-CN" altLang="en-US" dirty="0"/>
              <a:t>同学们</a:t>
            </a:r>
            <a:r>
              <a:rPr lang="en-US" altLang="zh-CN" dirty="0"/>
              <a:t>presentation</a:t>
            </a:r>
            <a:r>
              <a:rPr lang="zh-CN" altLang="en-US" dirty="0"/>
              <a:t>，老师点评。</a:t>
            </a:r>
            <a:endParaRPr lang="en-US" altLang="zh-CN" dirty="0"/>
          </a:p>
          <a:p>
            <a:r>
              <a:rPr lang="zh-CN" altLang="en-US" dirty="0"/>
              <a:t>每三人组成一个小组。第二次课开始，每次课两个小组汇报，案例来源：管理的历史与现状，老师提供的其他案例。</a:t>
            </a:r>
            <a:endParaRPr lang="en-US" altLang="zh-CN" dirty="0"/>
          </a:p>
          <a:p>
            <a:endParaRPr lang="zh-CN" altLang="en-US" dirty="0"/>
          </a:p>
        </p:txBody>
      </p:sp>
    </p:spTree>
    <p:extLst>
      <p:ext uri="{BB962C8B-B14F-4D97-AF65-F5344CB8AC3E}">
        <p14:creationId xmlns:p14="http://schemas.microsoft.com/office/powerpoint/2010/main" val="1050442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参考书目</a:t>
            </a:r>
          </a:p>
        </p:txBody>
      </p:sp>
      <p:sp>
        <p:nvSpPr>
          <p:cNvPr id="3" name="内容占位符 2"/>
          <p:cNvSpPr>
            <a:spLocks noGrp="1"/>
          </p:cNvSpPr>
          <p:nvPr>
            <p:ph idx="1"/>
          </p:nvPr>
        </p:nvSpPr>
        <p:spPr>
          <a:xfrm>
            <a:off x="457200" y="1600200"/>
            <a:ext cx="3610744" cy="4525963"/>
          </a:xfrm>
        </p:spPr>
        <p:txBody>
          <a:bodyPr/>
          <a:lstStyle/>
          <a:p>
            <a:r>
              <a:rPr lang="zh-CN" altLang="en-US" dirty="0"/>
              <a:t>管理的历史与现状，  小阿尔弗雷德</a:t>
            </a:r>
            <a:r>
              <a:rPr lang="en-US" altLang="zh-CN" dirty="0"/>
              <a:t>·D·</a:t>
            </a:r>
            <a:r>
              <a:rPr lang="zh-CN" altLang="en-US" dirty="0"/>
              <a:t>钱德勒等著</a:t>
            </a:r>
            <a:endParaRPr lang="en-US" altLang="zh-CN" dirty="0"/>
          </a:p>
        </p:txBody>
      </p:sp>
      <p:pic>
        <p:nvPicPr>
          <p:cNvPr id="4" name="图片 3">
            <a:extLst>
              <a:ext uri="{FF2B5EF4-FFF2-40B4-BE49-F238E27FC236}">
                <a16:creationId xmlns:a16="http://schemas.microsoft.com/office/drawing/2014/main" id="{1E18053A-FA19-414D-8B3C-BB170A619479}"/>
              </a:ext>
            </a:extLst>
          </p:cNvPr>
          <p:cNvPicPr>
            <a:picLocks noChangeAspect="1"/>
          </p:cNvPicPr>
          <p:nvPr/>
        </p:nvPicPr>
        <p:blipFill>
          <a:blip r:embed="rId2"/>
          <a:stretch>
            <a:fillRect/>
          </a:stretch>
        </p:blipFill>
        <p:spPr>
          <a:xfrm>
            <a:off x="462952" y="1363181"/>
            <a:ext cx="4253064" cy="5291410"/>
          </a:xfrm>
          <a:prstGeom prst="rect">
            <a:avLst/>
          </a:prstGeom>
        </p:spPr>
      </p:pic>
      <p:pic>
        <p:nvPicPr>
          <p:cNvPr id="1028" name="Picture 4" descr="https://gimg2.baidu.com/image_search/src=http%3A%2F%2Fwww.kfzimg.com%2Fsw%2Fkfzimg%2F1197%2Fdb5851b6a13f3b7a_n.jpg&amp;refer=http%3A%2F%2Fwww.kfzimg.com&amp;app=2002&amp;size=f9999,10000&amp;q=a80&amp;n=0&amp;g=0n&amp;fmt=auto?sec=1665129483&amp;t=7f3c2ca4a6dce3ba9dfb58d1e0a4b60d">
            <a:extLst>
              <a:ext uri="{FF2B5EF4-FFF2-40B4-BE49-F238E27FC236}">
                <a16:creationId xmlns:a16="http://schemas.microsoft.com/office/drawing/2014/main" id="{3C2DC80D-6667-48DA-B42B-36B5C58F4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363180"/>
            <a:ext cx="4081636" cy="529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181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期末考核</a:t>
            </a:r>
          </a:p>
        </p:txBody>
      </p:sp>
      <p:sp>
        <p:nvSpPr>
          <p:cNvPr id="3" name="内容占位符 2"/>
          <p:cNvSpPr>
            <a:spLocks noGrp="1"/>
          </p:cNvSpPr>
          <p:nvPr>
            <p:ph idx="1"/>
          </p:nvPr>
        </p:nvSpPr>
        <p:spPr/>
        <p:txBody>
          <a:bodyPr>
            <a:normAutofit fontScale="77500" lnSpcReduction="20000"/>
          </a:bodyPr>
          <a:lstStyle/>
          <a:p>
            <a:pPr>
              <a:lnSpc>
                <a:spcPct val="170000"/>
              </a:lnSpc>
            </a:pPr>
            <a:r>
              <a:rPr lang="zh-CN" altLang="en-US" dirty="0"/>
              <a:t>成绩评定：</a:t>
            </a:r>
            <a:r>
              <a:rPr lang="en-US" altLang="zh-CN" dirty="0"/>
              <a:t>presentation</a:t>
            </a:r>
            <a:r>
              <a:rPr lang="zh-CN" altLang="en-US" dirty="0"/>
              <a:t>成绩（</a:t>
            </a:r>
            <a:r>
              <a:rPr lang="en-US" altLang="zh-CN" dirty="0"/>
              <a:t>40%</a:t>
            </a:r>
            <a:r>
              <a:rPr lang="zh-CN" altLang="en-US" dirty="0"/>
              <a:t>）</a:t>
            </a:r>
            <a:r>
              <a:rPr lang="en-US" altLang="zh-CN" dirty="0"/>
              <a:t>+</a:t>
            </a:r>
            <a:r>
              <a:rPr lang="zh-CN" altLang="en-US" dirty="0"/>
              <a:t>报告成绩（</a:t>
            </a:r>
            <a:r>
              <a:rPr lang="en-US" altLang="zh-CN" dirty="0"/>
              <a:t>60%</a:t>
            </a:r>
            <a:r>
              <a:rPr lang="zh-CN" altLang="en-US" dirty="0"/>
              <a:t>）。</a:t>
            </a:r>
            <a:r>
              <a:rPr lang="en-US" altLang="zh-CN" dirty="0"/>
              <a:t>Presentation</a:t>
            </a:r>
            <a:r>
              <a:rPr lang="zh-CN" altLang="en-US" dirty="0"/>
              <a:t>的成绩等于小组汇报的平均成绩，作业成绩为每位同学提交的报告成绩。每一个同学完成一份报告，报告是</a:t>
            </a:r>
            <a:r>
              <a:rPr lang="en-US" altLang="zh-CN" dirty="0"/>
              <a:t>2</a:t>
            </a:r>
            <a:r>
              <a:rPr lang="zh-CN" altLang="en-US" dirty="0"/>
              <a:t>个内容之一：</a:t>
            </a:r>
            <a:r>
              <a:rPr lang="en-US" altLang="zh-CN" dirty="0"/>
              <a:t>1</a:t>
            </a:r>
            <a:r>
              <a:rPr lang="zh-CN" altLang="en-US" dirty="0"/>
              <a:t>，案例（</a:t>
            </a:r>
            <a:r>
              <a:rPr lang="en-US" altLang="zh-CN" dirty="0"/>
              <a:t>5000</a:t>
            </a:r>
            <a:r>
              <a:rPr lang="zh-CN" altLang="en-US" dirty="0"/>
              <a:t>）；</a:t>
            </a:r>
            <a:r>
              <a:rPr lang="en-US" altLang="zh-CN" dirty="0"/>
              <a:t>2</a:t>
            </a:r>
            <a:r>
              <a:rPr lang="zh-CN" altLang="en-US" dirty="0"/>
              <a:t>，案例分析（</a:t>
            </a:r>
            <a:r>
              <a:rPr lang="en-US" altLang="zh-CN" dirty="0"/>
              <a:t>5000</a:t>
            </a:r>
            <a:r>
              <a:rPr lang="zh-CN" altLang="en-US" dirty="0"/>
              <a:t>字）；</a:t>
            </a:r>
            <a:endParaRPr lang="en-US" altLang="zh-CN" dirty="0"/>
          </a:p>
          <a:p>
            <a:pPr>
              <a:lnSpc>
                <a:spcPct val="170000"/>
              </a:lnSpc>
            </a:pPr>
            <a:r>
              <a:rPr lang="zh-CN" altLang="en-US" dirty="0"/>
              <a:t>汇报顺序：循环</a:t>
            </a:r>
            <a:endParaRPr lang="en-US" altLang="zh-CN" dirty="0"/>
          </a:p>
          <a:p>
            <a:pPr>
              <a:lnSpc>
                <a:spcPct val="170000"/>
              </a:lnSpc>
            </a:pPr>
            <a:r>
              <a:rPr lang="zh-CN" altLang="en-US" dirty="0"/>
              <a:t>期末成绩</a:t>
            </a:r>
            <a:r>
              <a:rPr lang="en-US" altLang="zh-CN" dirty="0"/>
              <a:t>=</a:t>
            </a:r>
            <a:r>
              <a:rPr lang="zh-CN" altLang="en-US" dirty="0"/>
              <a:t>平时成绩（</a:t>
            </a:r>
            <a:r>
              <a:rPr lang="en-US" altLang="zh-CN" dirty="0"/>
              <a:t>40%-50%</a:t>
            </a:r>
            <a:r>
              <a:rPr lang="zh-CN" altLang="en-US" dirty="0"/>
              <a:t>）</a:t>
            </a:r>
            <a:r>
              <a:rPr lang="en-US" altLang="zh-CN" dirty="0"/>
              <a:t>+</a:t>
            </a:r>
            <a:r>
              <a:rPr lang="zh-CN" altLang="en-US" dirty="0"/>
              <a:t>期末成绩（</a:t>
            </a:r>
            <a:r>
              <a:rPr lang="en-US" altLang="zh-CN" dirty="0"/>
              <a:t>60%-50%</a:t>
            </a:r>
            <a:r>
              <a:rPr lang="zh-CN" altLang="en-US" dirty="0"/>
              <a:t>）</a:t>
            </a:r>
          </a:p>
        </p:txBody>
      </p:sp>
    </p:spTree>
    <p:extLst>
      <p:ext uri="{BB962C8B-B14F-4D97-AF65-F5344CB8AC3E}">
        <p14:creationId xmlns:p14="http://schemas.microsoft.com/office/powerpoint/2010/main" val="3918729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C15BF8-7B9C-4FB4-BAFB-42AA358B9013}"/>
              </a:ext>
            </a:extLst>
          </p:cNvPr>
          <p:cNvSpPr>
            <a:spLocks noGrp="1"/>
          </p:cNvSpPr>
          <p:nvPr>
            <p:ph type="title"/>
          </p:nvPr>
        </p:nvSpPr>
        <p:spPr/>
        <p:txBody>
          <a:bodyPr/>
          <a:lstStyle/>
          <a:p>
            <a:r>
              <a:rPr lang="zh-CN" altLang="en-US" dirty="0"/>
              <a:t>介绍自己</a:t>
            </a:r>
          </a:p>
        </p:txBody>
      </p:sp>
      <p:sp>
        <p:nvSpPr>
          <p:cNvPr id="3" name="内容占位符 2">
            <a:extLst>
              <a:ext uri="{FF2B5EF4-FFF2-40B4-BE49-F238E27FC236}">
                <a16:creationId xmlns:a16="http://schemas.microsoft.com/office/drawing/2014/main" id="{D8ECA4E5-AECE-463C-B13E-1C57E9313989}"/>
              </a:ext>
            </a:extLst>
          </p:cNvPr>
          <p:cNvSpPr>
            <a:spLocks noGrp="1"/>
          </p:cNvSpPr>
          <p:nvPr>
            <p:ph idx="1"/>
          </p:nvPr>
        </p:nvSpPr>
        <p:spPr/>
        <p:txBody>
          <a:bodyPr/>
          <a:lstStyle/>
          <a:p>
            <a:r>
              <a:rPr lang="zh-CN" altLang="en-US" dirty="0"/>
              <a:t>在哪个单位工作？单位的主要产品或者服务是什么？你的工作主要做什么？为什么要来学习工程硕士管理？你想在这个管理学课堂达到什么目标？你认为如何才能实现这个目标？</a:t>
            </a:r>
          </a:p>
        </p:txBody>
      </p:sp>
    </p:spTree>
    <p:extLst>
      <p:ext uri="{BB962C8B-B14F-4D97-AF65-F5344CB8AC3E}">
        <p14:creationId xmlns:p14="http://schemas.microsoft.com/office/powerpoint/2010/main" val="1329305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560F69E-9325-46FA-A079-6050267E3DC4}"/>
              </a:ext>
            </a:extLst>
          </p:cNvPr>
          <p:cNvSpPr>
            <a:spLocks noGrp="1"/>
          </p:cNvSpPr>
          <p:nvPr>
            <p:ph type="title"/>
          </p:nvPr>
        </p:nvSpPr>
        <p:spPr/>
        <p:txBody>
          <a:bodyPr/>
          <a:lstStyle/>
          <a:p>
            <a:r>
              <a:rPr lang="zh-CN" altLang="en-US" dirty="0"/>
              <a:t>题外话</a:t>
            </a:r>
          </a:p>
        </p:txBody>
      </p:sp>
      <p:sp>
        <p:nvSpPr>
          <p:cNvPr id="5" name="文本占位符 4">
            <a:extLst>
              <a:ext uri="{FF2B5EF4-FFF2-40B4-BE49-F238E27FC236}">
                <a16:creationId xmlns:a16="http://schemas.microsoft.com/office/drawing/2014/main" id="{C300D018-6B92-4A62-8B27-54B912BB2FEA}"/>
              </a:ext>
            </a:extLst>
          </p:cNvPr>
          <p:cNvSpPr>
            <a:spLocks noGrp="1"/>
          </p:cNvSpPr>
          <p:nvPr>
            <p:ph type="body" idx="1"/>
          </p:nvPr>
        </p:nvSpPr>
        <p:spPr/>
        <p:txBody>
          <a:bodyPr/>
          <a:lstStyle/>
          <a:p>
            <a:r>
              <a:rPr lang="zh-CN" altLang="en-US" dirty="0"/>
              <a:t>第一次课</a:t>
            </a:r>
          </a:p>
        </p:txBody>
      </p:sp>
    </p:spTree>
    <p:extLst>
      <p:ext uri="{BB962C8B-B14F-4D97-AF65-F5344CB8AC3E}">
        <p14:creationId xmlns:p14="http://schemas.microsoft.com/office/powerpoint/2010/main" val="14844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教育的目的？</a:t>
            </a:r>
          </a:p>
        </p:txBody>
      </p:sp>
      <p:sp>
        <p:nvSpPr>
          <p:cNvPr id="3" name="内容占位符 2"/>
          <p:cNvSpPr>
            <a:spLocks noGrp="1"/>
          </p:cNvSpPr>
          <p:nvPr>
            <p:ph idx="1"/>
          </p:nvPr>
        </p:nvSpPr>
        <p:spPr>
          <a:xfrm>
            <a:off x="457200" y="1600200"/>
            <a:ext cx="4762872" cy="4525963"/>
          </a:xfrm>
        </p:spPr>
        <p:txBody>
          <a:bodyPr>
            <a:normAutofit/>
          </a:bodyPr>
          <a:lstStyle/>
          <a:p>
            <a:r>
              <a:rPr lang="zh-CN" altLang="en-US" dirty="0"/>
              <a:t>从前的愚民政策是不许人民受</a:t>
            </a:r>
            <a:r>
              <a:rPr lang="zh-CN" altLang="en-US" dirty="0">
                <a:hlinkClick r:id="rId3" tooltip="教育"/>
              </a:rPr>
              <a:t>教育</a:t>
            </a:r>
            <a:r>
              <a:rPr lang="zh-CN" altLang="en-US" dirty="0"/>
              <a:t>，现代愚民政策是只许人民受某一种教育。不受教育的人，因为不识字，上人的当，受教育的人，因为识了字，上印刷品的当。</a:t>
            </a:r>
            <a:r>
              <a:rPr lang="zh-CN" altLang="en-US" dirty="0">
                <a:solidFill>
                  <a:schemeClr val="bg1"/>
                </a:solidFill>
              </a:rPr>
              <a:t>（</a:t>
            </a:r>
            <a:r>
              <a:rPr lang="en-US" altLang="zh-CN" dirty="0">
                <a:solidFill>
                  <a:schemeClr val="bg1"/>
                </a:solidFill>
              </a:rPr>
              <a:t>《</a:t>
            </a:r>
            <a:r>
              <a:rPr lang="zh-CN" altLang="en-US" dirty="0">
                <a:solidFill>
                  <a:schemeClr val="bg1"/>
                </a:solidFill>
              </a:rPr>
              <a:t>围城</a:t>
            </a:r>
            <a:r>
              <a:rPr lang="en-US" altLang="zh-CN" dirty="0">
                <a:solidFill>
                  <a:schemeClr val="bg1"/>
                </a:solidFill>
              </a:rPr>
              <a:t>》</a:t>
            </a:r>
            <a:r>
              <a:rPr lang="zh-CN" altLang="en-US" dirty="0">
                <a:solidFill>
                  <a:schemeClr val="bg1"/>
                </a:solidFill>
              </a:rPr>
              <a:t>）</a:t>
            </a:r>
          </a:p>
        </p:txBody>
      </p:sp>
      <p:pic>
        <p:nvPicPr>
          <p:cNvPr id="1026" name="Picture 2" descr="http://img22.mtime.cn/up/2011/05/07/083553.71103623_500.jpg"/>
          <p:cNvPicPr>
            <a:picLocks noChangeAspect="1" noChangeArrowheads="1"/>
          </p:cNvPicPr>
          <p:nvPr/>
        </p:nvPicPr>
        <p:blipFill>
          <a:blip r:embed="rId4" cstate="print"/>
          <a:srcRect/>
          <a:stretch>
            <a:fillRect/>
          </a:stretch>
        </p:blipFill>
        <p:spPr bwMode="auto">
          <a:xfrm>
            <a:off x="5436096" y="1484784"/>
            <a:ext cx="3238500" cy="4467226"/>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教育的目的</a:t>
            </a:r>
            <a:r>
              <a:rPr lang="en-US" altLang="zh-CN" dirty="0"/>
              <a:t>1</a:t>
            </a:r>
            <a:endParaRPr lang="zh-CN" altLang="en-US" dirty="0"/>
          </a:p>
        </p:txBody>
      </p:sp>
      <p:sp>
        <p:nvSpPr>
          <p:cNvPr id="3" name="内容占位符 2"/>
          <p:cNvSpPr>
            <a:spLocks noGrp="1"/>
          </p:cNvSpPr>
          <p:nvPr>
            <p:ph idx="1"/>
          </p:nvPr>
        </p:nvSpPr>
        <p:spPr/>
        <p:txBody>
          <a:bodyPr>
            <a:normAutofit fontScale="92500"/>
          </a:bodyPr>
          <a:lstStyle/>
          <a:p>
            <a:r>
              <a:rPr lang="zh-CN" altLang="en-US" dirty="0"/>
              <a:t>教育的定义：广义的教育是指凡是能够增进人的知识和技能，影响人们思想认知的活动，增强人的体质的活动，不管是有组织的还是无组织的，系统的还是零碎的，都可以称为教育；</a:t>
            </a:r>
          </a:p>
          <a:p>
            <a:r>
              <a:rPr lang="zh-CN" altLang="en-US" dirty="0"/>
              <a:t>教育目的的确立不仅是一个国家人才利益的意志体现，更为重要的是它可以规范教育活动的全过程，使教育活动更加合乎教育的规律性和社会的需要性。因而，教育目的对教育活动的顺利进行具有多方面的功能。</a:t>
            </a:r>
            <a:r>
              <a:rPr lang="en-US" altLang="zh-CN" dirty="0"/>
              <a:t>——</a:t>
            </a:r>
            <a:r>
              <a:rPr lang="zh-CN" altLang="en-US" dirty="0"/>
              <a:t>百度百科</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教育的目的</a:t>
            </a:r>
            <a:r>
              <a:rPr lang="en-US" altLang="zh-CN" dirty="0"/>
              <a:t>2</a:t>
            </a:r>
            <a:endParaRPr lang="zh-CN" altLang="en-US" dirty="0"/>
          </a:p>
        </p:txBody>
      </p:sp>
      <p:sp>
        <p:nvSpPr>
          <p:cNvPr id="3" name="内容占位符 2"/>
          <p:cNvSpPr>
            <a:spLocks noGrp="1"/>
          </p:cNvSpPr>
          <p:nvPr>
            <p:ph idx="1"/>
          </p:nvPr>
        </p:nvSpPr>
        <p:spPr>
          <a:xfrm>
            <a:off x="457200" y="1268760"/>
            <a:ext cx="8229600" cy="5688632"/>
          </a:xfrm>
        </p:spPr>
        <p:txBody>
          <a:bodyPr>
            <a:normAutofit/>
          </a:bodyPr>
          <a:lstStyle/>
          <a:p>
            <a:pPr>
              <a:lnSpc>
                <a:spcPct val="120000"/>
              </a:lnSpc>
            </a:pPr>
            <a:r>
              <a:rPr lang="zh-CN" altLang="en-US" sz="2400" dirty="0"/>
              <a:t>中华人民共和国教育法的解释是“</a:t>
            </a:r>
            <a:r>
              <a:rPr lang="zh-CN" altLang="en-US" sz="2400" b="1" dirty="0"/>
              <a:t>教育必须为社会主义现代化建设服务，必须与生产劳动相结合，培养德、智、体等方面全面发展的社会主义事业的建设者和接班人</a:t>
            </a:r>
            <a:r>
              <a:rPr lang="zh-CN" altLang="en-US" sz="2400" dirty="0"/>
              <a:t>。”</a:t>
            </a:r>
            <a:endParaRPr lang="en-US" altLang="zh-CN" sz="2400" dirty="0"/>
          </a:p>
          <a:p>
            <a:pPr>
              <a:lnSpc>
                <a:spcPct val="120000"/>
              </a:lnSpc>
            </a:pPr>
            <a:r>
              <a:rPr lang="zh-CN" altLang="en-US" sz="2400" dirty="0"/>
              <a:t>台湾地区教育法的解释是“</a:t>
            </a:r>
            <a:r>
              <a:rPr lang="zh-CN" altLang="en-US" sz="2400" b="1" dirty="0"/>
              <a:t>教育之目的以培养人民健全人格、民主素养、法治观念、人文涵养、强健体魄及思考、判断与创造能力，并促进其对基本人权之尊重、生态环境之保护及对不同国家、族群、性别、宗教、文化之了解与关怀，使其成为具有国家意识与国际视野之现代化国民</a:t>
            </a:r>
            <a:r>
              <a:rPr lang="zh-CN" altLang="en-US" sz="2400" dirty="0"/>
              <a:t>。”</a:t>
            </a:r>
            <a:endParaRPr lang="en-US" altLang="zh-CN" sz="2400" dirty="0"/>
          </a:p>
          <a:p>
            <a:pPr>
              <a:lnSpc>
                <a:spcPct val="120000"/>
              </a:lnSpc>
            </a:pPr>
            <a:r>
              <a:rPr lang="zh-CN" altLang="en-US" sz="2400" dirty="0"/>
              <a:t>教育大师怀特海</a:t>
            </a:r>
            <a:r>
              <a:rPr lang="en-US" altLang="zh-CN" sz="2400" dirty="0"/>
              <a:t>《</a:t>
            </a:r>
            <a:r>
              <a:rPr lang="zh-CN" altLang="en-US" sz="2400" dirty="0"/>
              <a:t>教育的目的</a:t>
            </a:r>
            <a:r>
              <a:rPr lang="en-US" altLang="zh-CN" sz="2400" dirty="0"/>
              <a:t>》</a:t>
            </a:r>
            <a:r>
              <a:rPr lang="zh-CN" altLang="en-US" sz="2400" dirty="0"/>
              <a:t>一书中指出：</a:t>
            </a:r>
            <a:r>
              <a:rPr lang="zh-CN" altLang="en-US" sz="2400" b="1" dirty="0"/>
              <a:t>学生是有血有肉的人，教育的目的是为了激发和引导他们的自我发展之路。</a:t>
            </a:r>
            <a:r>
              <a:rPr lang="zh-CN" altLang="en-US" sz="2400" dirty="0"/>
              <a:t>（文汇出版社，</a:t>
            </a:r>
            <a:r>
              <a:rPr lang="en-US" altLang="zh-CN" sz="2400" dirty="0"/>
              <a:t>2012</a:t>
            </a:r>
            <a:r>
              <a:rPr lang="zh-CN" altLang="en-US" sz="2400" dirty="0"/>
              <a:t>年</a:t>
            </a:r>
            <a:r>
              <a:rPr lang="en-US" altLang="zh-CN" sz="2400" dirty="0"/>
              <a:t>10</a:t>
            </a:r>
            <a:r>
              <a:rPr lang="zh-CN" altLang="en-US" sz="2400" dirty="0"/>
              <a:t>月，</a:t>
            </a:r>
            <a:r>
              <a:rPr lang="en-US" altLang="zh-CN" sz="2400" dirty="0"/>
              <a:t>[</a:t>
            </a:r>
            <a:r>
              <a:rPr lang="zh-CN" altLang="en-US" sz="2400" dirty="0"/>
              <a:t>英</a:t>
            </a:r>
            <a:r>
              <a:rPr lang="en-US" altLang="zh-CN" sz="2400" dirty="0"/>
              <a:t>]</a:t>
            </a:r>
            <a:r>
              <a:rPr lang="zh-CN" altLang="en-US" sz="2400" dirty="0"/>
              <a:t>怀特海 著 庄莲平 王立中 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课程要求</a:t>
            </a:r>
          </a:p>
        </p:txBody>
      </p:sp>
      <p:sp>
        <p:nvSpPr>
          <p:cNvPr id="3" name="内容占位符 2"/>
          <p:cNvSpPr>
            <a:spLocks noGrp="1"/>
          </p:cNvSpPr>
          <p:nvPr>
            <p:ph idx="1"/>
          </p:nvPr>
        </p:nvSpPr>
        <p:spPr/>
        <p:txBody>
          <a:bodyPr/>
          <a:lstStyle/>
          <a:p>
            <a:r>
              <a:rPr lang="zh-CN" altLang="en-US" dirty="0"/>
              <a:t>认真上课，完成课程要求。</a:t>
            </a:r>
            <a:endParaRPr lang="en-US" altLang="zh-CN" dirty="0"/>
          </a:p>
          <a:p>
            <a:r>
              <a:rPr lang="zh-CN" altLang="en-US" dirty="0"/>
              <a:t>思考</a:t>
            </a: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0C0E28-097F-478F-9DAF-94380C19AF1D}"/>
              </a:ext>
            </a:extLst>
          </p:cNvPr>
          <p:cNvSpPr>
            <a:spLocks noGrp="1"/>
          </p:cNvSpPr>
          <p:nvPr>
            <p:ph type="title"/>
          </p:nvPr>
        </p:nvSpPr>
        <p:spPr>
          <a:xfrm>
            <a:off x="323528" y="1556792"/>
            <a:ext cx="8229600" cy="4104456"/>
          </a:xfrm>
        </p:spPr>
        <p:txBody>
          <a:bodyPr>
            <a:normAutofit/>
          </a:bodyPr>
          <a:lstStyle/>
          <a:p>
            <a:pPr>
              <a:lnSpc>
                <a:spcPct val="150000"/>
              </a:lnSpc>
            </a:pPr>
            <a:r>
              <a:rPr lang="zh-CN" altLang="en-US" sz="3600" dirty="0"/>
              <a:t>讨论：</a:t>
            </a:r>
            <a:br>
              <a:rPr lang="en-US" altLang="zh-CN" sz="3600" dirty="0"/>
            </a:br>
            <a:r>
              <a:rPr lang="zh-CN" altLang="en-US" sz="3600" dirty="0"/>
              <a:t>什么是学习管理的有效过程和方法？</a:t>
            </a:r>
            <a:br>
              <a:rPr lang="en-US" altLang="zh-CN" sz="3600" dirty="0"/>
            </a:br>
            <a:endParaRPr lang="zh-CN" altLang="en-US" sz="3600" dirty="0"/>
          </a:p>
        </p:txBody>
      </p:sp>
    </p:spTree>
    <p:extLst>
      <p:ext uri="{BB962C8B-B14F-4D97-AF65-F5344CB8AC3E}">
        <p14:creationId xmlns:p14="http://schemas.microsoft.com/office/powerpoint/2010/main" val="959689928"/>
      </p:ext>
    </p:extLst>
  </p:cSld>
  <p:clrMapOvr>
    <a:masterClrMapping/>
  </p:clrMapOvr>
  <mc:AlternateContent xmlns:mc="http://schemas.openxmlformats.org/markup-compatibility/2006" xmlns:p14="http://schemas.microsoft.com/office/powerpoint/2010/main">
    <mc:Choice Requires="p14">
      <p:transition spd="slow" p14:dur="2000" advTm="23209"/>
    </mc:Choice>
    <mc:Fallback xmlns="">
      <p:transition spd="slow" advTm="2320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80D8C-6808-4CD6-91C1-4E57B0496B4C}"/>
              </a:ext>
            </a:extLst>
          </p:cNvPr>
          <p:cNvSpPr>
            <a:spLocks noGrp="1"/>
          </p:cNvSpPr>
          <p:nvPr>
            <p:ph type="title"/>
          </p:nvPr>
        </p:nvSpPr>
        <p:spPr/>
        <p:txBody>
          <a:bodyPr/>
          <a:lstStyle/>
          <a:p>
            <a:r>
              <a:rPr lang="zh-CN" altLang="en-US" dirty="0"/>
              <a:t>记忆系统简介</a:t>
            </a:r>
          </a:p>
        </p:txBody>
      </p:sp>
      <p:pic>
        <p:nvPicPr>
          <p:cNvPr id="4" name="记忆知识">
            <a:hlinkClick r:id="" action="ppaction://media"/>
            <a:extLst>
              <a:ext uri="{FF2B5EF4-FFF2-40B4-BE49-F238E27FC236}">
                <a16:creationId xmlns:a16="http://schemas.microsoft.com/office/drawing/2014/main" id="{E86D84E3-A28A-45F9-8785-F7434D7E6B6B}"/>
              </a:ext>
            </a:extLst>
          </p:cNvPr>
          <p:cNvPicPr>
            <a:picLocks noGrp="1" noChangeAspect="1"/>
          </p:cNvPicPr>
          <p:nvPr>
            <p:ph idx="1"/>
            <a:videoFile r:link="rId1"/>
            <p:extLst>
              <p:ext uri="{DAA4B4D4-6D71-4841-9C94-3DE7FCFB9230}">
                <p14:media xmlns:p14="http://schemas.microsoft.com/office/powerpoint/2010/main" r:embed="rId2">
                  <p14:trim st="3000"/>
                </p14:media>
              </p:ext>
            </p:extLst>
          </p:nvPr>
        </p:nvPicPr>
        <p:blipFill>
          <a:blip r:embed="rId4"/>
          <a:stretch>
            <a:fillRect/>
          </a:stretch>
        </p:blipFill>
        <p:spPr>
          <a:xfrm>
            <a:off x="549275" y="1628800"/>
            <a:ext cx="8045450" cy="4525963"/>
          </a:xfrm>
        </p:spPr>
      </p:pic>
    </p:spTree>
    <p:extLst>
      <p:ext uri="{BB962C8B-B14F-4D97-AF65-F5344CB8AC3E}">
        <p14:creationId xmlns:p14="http://schemas.microsoft.com/office/powerpoint/2010/main" val="366100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1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93EF4-FB5E-45DD-AB15-555EC443B6FE}"/>
              </a:ext>
            </a:extLst>
          </p:cNvPr>
          <p:cNvSpPr>
            <a:spLocks noGrp="1"/>
          </p:cNvSpPr>
          <p:nvPr>
            <p:ph type="title"/>
          </p:nvPr>
        </p:nvSpPr>
        <p:spPr>
          <a:xfrm>
            <a:off x="486696" y="629266"/>
            <a:ext cx="2629122" cy="1622321"/>
          </a:xfrm>
        </p:spPr>
        <p:txBody>
          <a:bodyPr>
            <a:normAutofit/>
          </a:bodyPr>
          <a:lstStyle/>
          <a:p>
            <a:pPr>
              <a:lnSpc>
                <a:spcPct val="90000"/>
              </a:lnSpc>
            </a:pPr>
            <a:r>
              <a:rPr lang="zh-CN" altLang="en-US" sz="3700" dirty="0"/>
              <a:t>学习过程的结果</a:t>
            </a:r>
            <a:r>
              <a:rPr lang="en-US" altLang="zh-CN" sz="3700" dirty="0"/>
              <a:t>-</a:t>
            </a:r>
            <a:r>
              <a:rPr lang="zh-CN" altLang="en-US" sz="3700" dirty="0"/>
              <a:t>记忆</a:t>
            </a:r>
          </a:p>
        </p:txBody>
      </p:sp>
      <p:sp>
        <p:nvSpPr>
          <p:cNvPr id="3" name="内容占位符 2">
            <a:extLst>
              <a:ext uri="{FF2B5EF4-FFF2-40B4-BE49-F238E27FC236}">
                <a16:creationId xmlns:a16="http://schemas.microsoft.com/office/drawing/2014/main" id="{95CA6D75-2733-4C27-89AF-9B505EF70E3F}"/>
              </a:ext>
            </a:extLst>
          </p:cNvPr>
          <p:cNvSpPr>
            <a:spLocks noGrp="1"/>
          </p:cNvSpPr>
          <p:nvPr>
            <p:ph idx="1"/>
          </p:nvPr>
        </p:nvSpPr>
        <p:spPr>
          <a:xfrm>
            <a:off x="486698" y="2438400"/>
            <a:ext cx="2629120" cy="3785419"/>
          </a:xfrm>
        </p:spPr>
        <p:txBody>
          <a:bodyPr>
            <a:normAutofit/>
          </a:bodyPr>
          <a:lstStyle/>
          <a:p>
            <a:r>
              <a:rPr lang="zh-CN" altLang="en-US" sz="2400" b="1" dirty="0"/>
              <a:t>情节记忆</a:t>
            </a:r>
            <a:endParaRPr lang="en-US" altLang="zh-CN" sz="2400" b="1" dirty="0"/>
          </a:p>
          <a:p>
            <a:r>
              <a:rPr lang="zh-CN" altLang="en-US" sz="2400" b="1" dirty="0"/>
              <a:t>程序性记忆</a:t>
            </a:r>
            <a:endParaRPr lang="en-US" altLang="zh-CN" sz="2400" b="1" dirty="0"/>
          </a:p>
          <a:p>
            <a:r>
              <a:rPr lang="zh-CN" altLang="en-US" sz="2400" b="1" dirty="0"/>
              <a:t>语义记忆</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D44F372D-FBED-47B0-823E-798FB1C27404}"/>
              </a:ext>
            </a:extLst>
          </p:cNvPr>
          <p:cNvPicPr>
            <a:picLocks noChangeAspect="1"/>
          </p:cNvPicPr>
          <p:nvPr/>
        </p:nvPicPr>
        <p:blipFill>
          <a:blip r:embed="rId3"/>
          <a:stretch>
            <a:fillRect/>
          </a:stretch>
        </p:blipFill>
        <p:spPr>
          <a:xfrm>
            <a:off x="4054396" y="2016597"/>
            <a:ext cx="4514498" cy="2821560"/>
          </a:xfrm>
          <a:prstGeom prst="rect">
            <a:avLst/>
          </a:prstGeom>
          <a:effectLst/>
        </p:spPr>
      </p:pic>
    </p:spTree>
    <p:extLst>
      <p:ext uri="{BB962C8B-B14F-4D97-AF65-F5344CB8AC3E}">
        <p14:creationId xmlns:p14="http://schemas.microsoft.com/office/powerpoint/2010/main" val="412652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DBAA6B-DF57-4A0F-8D1C-141E38040844}"/>
              </a:ext>
            </a:extLst>
          </p:cNvPr>
          <p:cNvSpPr>
            <a:spLocks noGrp="1"/>
          </p:cNvSpPr>
          <p:nvPr>
            <p:ph type="title"/>
          </p:nvPr>
        </p:nvSpPr>
        <p:spPr/>
        <p:txBody>
          <a:bodyPr/>
          <a:lstStyle/>
          <a:p>
            <a:r>
              <a:rPr lang="en-US" altLang="zh-CN" dirty="0"/>
              <a:t>1 </a:t>
            </a:r>
            <a:r>
              <a:rPr lang="zh-CN" altLang="en-US" dirty="0"/>
              <a:t>情节记忆</a:t>
            </a:r>
          </a:p>
        </p:txBody>
      </p:sp>
      <p:sp>
        <p:nvSpPr>
          <p:cNvPr id="3" name="内容占位符 2">
            <a:extLst>
              <a:ext uri="{FF2B5EF4-FFF2-40B4-BE49-F238E27FC236}">
                <a16:creationId xmlns:a16="http://schemas.microsoft.com/office/drawing/2014/main" id="{81B5C2A5-9951-4DA2-BF14-BB082D4AF39C}"/>
              </a:ext>
            </a:extLst>
          </p:cNvPr>
          <p:cNvSpPr>
            <a:spLocks noGrp="1"/>
          </p:cNvSpPr>
          <p:nvPr>
            <p:ph idx="1"/>
          </p:nvPr>
        </p:nvSpPr>
        <p:spPr>
          <a:xfrm>
            <a:off x="457200" y="1600201"/>
            <a:ext cx="8229600" cy="3340968"/>
          </a:xfrm>
        </p:spPr>
        <p:txBody>
          <a:bodyPr>
            <a:normAutofit/>
          </a:bodyPr>
          <a:lstStyle/>
          <a:p>
            <a:pPr>
              <a:lnSpc>
                <a:spcPct val="150000"/>
              </a:lnSpc>
            </a:pPr>
            <a:r>
              <a:rPr lang="zh-CN" altLang="en-US" dirty="0"/>
              <a:t>情节记忆：有场景，有人物，有行动，有过程。</a:t>
            </a:r>
            <a:endParaRPr lang="en-US" altLang="zh-CN" dirty="0"/>
          </a:p>
          <a:p>
            <a:pPr>
              <a:lnSpc>
                <a:spcPct val="150000"/>
              </a:lnSpc>
            </a:pPr>
            <a:r>
              <a:rPr lang="zh-CN" altLang="en-US" dirty="0"/>
              <a:t>情节记忆帮助快速识别现实情境。</a:t>
            </a:r>
            <a:endParaRPr lang="en-US" altLang="zh-CN" dirty="0"/>
          </a:p>
          <a:p>
            <a:pPr>
              <a:lnSpc>
                <a:spcPct val="150000"/>
              </a:lnSpc>
            </a:pPr>
            <a:r>
              <a:rPr lang="zh-CN" altLang="en-US" dirty="0"/>
              <a:t>如何让情节记忆有用？</a:t>
            </a:r>
          </a:p>
        </p:txBody>
      </p:sp>
    </p:spTree>
    <p:custDataLst>
      <p:tags r:id="rId1"/>
    </p:custDataLst>
    <p:extLst>
      <p:ext uri="{BB962C8B-B14F-4D97-AF65-F5344CB8AC3E}">
        <p14:creationId xmlns:p14="http://schemas.microsoft.com/office/powerpoint/2010/main" val="191344932"/>
      </p:ext>
    </p:extLst>
  </p:cSld>
  <p:clrMapOvr>
    <a:masterClrMapping/>
  </p:clrMapOvr>
  <mc:AlternateContent xmlns:mc="http://schemas.openxmlformats.org/markup-compatibility/2006" xmlns:p14="http://schemas.microsoft.com/office/powerpoint/2010/main">
    <mc:Choice Requires="p14">
      <p:transition spd="slow" p14:dur="2000" advTm="9458"/>
    </mc:Choice>
    <mc:Fallback xmlns="">
      <p:transition spd="slow" advTm="94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7DEF79-1A96-4FAF-AB4B-D4E092D75A61}"/>
              </a:ext>
            </a:extLst>
          </p:cNvPr>
          <p:cNvSpPr>
            <a:spLocks noGrp="1"/>
          </p:cNvSpPr>
          <p:nvPr>
            <p:ph type="title"/>
          </p:nvPr>
        </p:nvSpPr>
        <p:spPr/>
        <p:txBody>
          <a:bodyPr/>
          <a:lstStyle/>
          <a:p>
            <a:r>
              <a:rPr lang="en-US" altLang="zh-CN" dirty="0"/>
              <a:t>2 </a:t>
            </a:r>
            <a:r>
              <a:rPr lang="zh-CN" altLang="en-US" dirty="0"/>
              <a:t>程序性记忆</a:t>
            </a:r>
          </a:p>
        </p:txBody>
      </p:sp>
      <p:sp>
        <p:nvSpPr>
          <p:cNvPr id="3" name="内容占位符 2">
            <a:extLst>
              <a:ext uri="{FF2B5EF4-FFF2-40B4-BE49-F238E27FC236}">
                <a16:creationId xmlns:a16="http://schemas.microsoft.com/office/drawing/2014/main" id="{48CA183A-4C5B-49F7-A133-BEB7E250AC11}"/>
              </a:ext>
            </a:extLst>
          </p:cNvPr>
          <p:cNvSpPr>
            <a:spLocks noGrp="1"/>
          </p:cNvSpPr>
          <p:nvPr>
            <p:ph idx="1"/>
          </p:nvPr>
        </p:nvSpPr>
        <p:spPr/>
        <p:txBody>
          <a:bodyPr/>
          <a:lstStyle/>
          <a:p>
            <a:pPr>
              <a:lnSpc>
                <a:spcPct val="150000"/>
              </a:lnSpc>
            </a:pPr>
            <a:r>
              <a:rPr lang="zh-CN" altLang="en-US" dirty="0"/>
              <a:t>反复练习，形成了身体习惯的行动序列或者头脑习惯的思考方式。</a:t>
            </a:r>
            <a:endParaRPr lang="en-US" altLang="zh-CN" dirty="0"/>
          </a:p>
          <a:p>
            <a:pPr>
              <a:lnSpc>
                <a:spcPct val="150000"/>
              </a:lnSpc>
            </a:pPr>
            <a:r>
              <a:rPr lang="zh-CN" altLang="en-US" dirty="0"/>
              <a:t>程序性记忆帮助人们在竞争的环境中快速和高质量行动。</a:t>
            </a:r>
          </a:p>
        </p:txBody>
      </p:sp>
    </p:spTree>
    <p:extLst>
      <p:ext uri="{BB962C8B-B14F-4D97-AF65-F5344CB8AC3E}">
        <p14:creationId xmlns:p14="http://schemas.microsoft.com/office/powerpoint/2010/main" val="403581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JkZTc1MmFkZWJmZjE1MjY5ZGE0OTM4NGZiYjgyNDcifQ=="/>
</p:tagLst>
</file>

<file path=ppt/tags/tag2.xml><?xml version="1.0" encoding="utf-8"?>
<p:tagLst xmlns:a="http://schemas.openxmlformats.org/drawingml/2006/main" xmlns:r="http://schemas.openxmlformats.org/officeDocument/2006/relationships" xmlns:p="http://schemas.openxmlformats.org/presentationml/2006/main">
  <p:tag name="TIMING" val="|7.6|14.7|15.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2404</Words>
  <Application>Microsoft Office PowerPoint</Application>
  <PresentationFormat>全屏显示(4:3)</PresentationFormat>
  <Paragraphs>174</Paragraphs>
  <Slides>33</Slides>
  <Notes>11</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33</vt:i4>
      </vt:variant>
    </vt:vector>
  </HeadingPairs>
  <TitlesOfParts>
    <vt:vector size="40" baseType="lpstr">
      <vt:lpstr>华文楷体</vt:lpstr>
      <vt:lpstr>楷体_GB2312</vt:lpstr>
      <vt:lpstr>宋体</vt:lpstr>
      <vt:lpstr>Arial</vt:lpstr>
      <vt:lpstr>Calibri</vt:lpstr>
      <vt:lpstr>Wingdings</vt:lpstr>
      <vt:lpstr>Office 主题</vt:lpstr>
      <vt:lpstr>管理学：概述</vt:lpstr>
      <vt:lpstr>本次课安排</vt:lpstr>
      <vt:lpstr>介绍自己</vt:lpstr>
      <vt:lpstr>课程要求</vt:lpstr>
      <vt:lpstr>讨论： 什么是学习管理的有效过程和方法？ </vt:lpstr>
      <vt:lpstr>记忆系统简介</vt:lpstr>
      <vt:lpstr>学习过程的结果-记忆</vt:lpstr>
      <vt:lpstr>1 情节记忆</vt:lpstr>
      <vt:lpstr>2 程序性记忆</vt:lpstr>
      <vt:lpstr>3 语义记忆</vt:lpstr>
      <vt:lpstr>记忆之间的相互关系</vt:lpstr>
      <vt:lpstr>不平衡的教育形成的个人</vt:lpstr>
      <vt:lpstr>学习是为了形成有效的记忆</vt:lpstr>
      <vt:lpstr>怎样学习管理才是有效的？</vt:lpstr>
      <vt:lpstr>案例学习简介</vt:lpstr>
      <vt:lpstr>什么是案例</vt:lpstr>
      <vt:lpstr>案例学习的优点</vt:lpstr>
      <vt:lpstr>案例学习的过程</vt:lpstr>
      <vt:lpstr>个人准备 </vt:lpstr>
      <vt:lpstr>小组交流</vt:lpstr>
      <vt:lpstr>PowerPoint 演示文稿</vt:lpstr>
      <vt:lpstr>关于案例学习的建议 </vt:lpstr>
      <vt:lpstr>没有最好，只有更好</vt:lpstr>
      <vt:lpstr>重在思考和分析</vt:lpstr>
      <vt:lpstr>学会提出问题</vt:lpstr>
      <vt:lpstr>课程安排</vt:lpstr>
      <vt:lpstr>后续课堂安排</vt:lpstr>
      <vt:lpstr>参考书目</vt:lpstr>
      <vt:lpstr>期末考核</vt:lpstr>
      <vt:lpstr>题外话</vt:lpstr>
      <vt:lpstr>教育的目的？</vt:lpstr>
      <vt:lpstr>教育的目的1</vt:lpstr>
      <vt:lpstr>教育的目的2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管理学：概述</dc:title>
  <dc:creator>涛 施</dc:creator>
  <cp:lastModifiedBy>涛 施</cp:lastModifiedBy>
  <cp:revision>1</cp:revision>
  <dcterms:created xsi:type="dcterms:W3CDTF">2022-09-12T08:34:52Z</dcterms:created>
  <dcterms:modified xsi:type="dcterms:W3CDTF">2022-09-12T10:55:21Z</dcterms:modified>
</cp:coreProperties>
</file>